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veat" panose="020B0604020202020204" charset="0"/>
      <p:regular r:id="rId19"/>
      <p:bold r:id="rId20"/>
    </p:embeddedFont>
    <p:embeddedFont>
      <p:font typeface="EB Garamond" panose="020B0604020202020204" charset="0"/>
      <p:regular r:id="rId21"/>
      <p:bold r:id="rId22"/>
      <p:italic r:id="rId23"/>
      <p:boldItalic r:id="rId24"/>
    </p:embeddedFont>
    <p:embeddedFont>
      <p:font typeface="EB Garamond Regular" panose="020B060402020202020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Lobster" panose="020B0604020202020204" charset="0"/>
      <p:regular r:id="rId33"/>
    </p:embeddedFont>
    <p:embeddedFont>
      <p:font typeface="Maven Pro" panose="020B0604020202020204" charset="0"/>
      <p:regular r:id="rId34"/>
      <p:bold r:id="rId35"/>
    </p:embeddedFont>
    <p:embeddedFont>
      <p:font typeface="Merriweather" panose="020B0604020202020204" charset="0"/>
      <p:regular r:id="rId36"/>
      <p:bold r:id="rId37"/>
      <p:italic r:id="rId38"/>
      <p:boldItalic r:id="rId39"/>
    </p:embeddedFont>
    <p:embeddedFont>
      <p:font typeface="Nunito" panose="020B060402020202020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font" Target="fonts/font3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b7affdb6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b7affdb6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b52c8dbd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6b52c8dbd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98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b52c8dbd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b52c8dbd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98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a57b0e1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a57b0e1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98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a57af2bc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7a57af2bc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a6c28fc8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a6c28fc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a6c28fc8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7a6c28fc8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b52c8dbd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b52c8dbd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bd64eef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bd64eef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9342b0795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9342b0795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Char char="●"/>
            </a:pPr>
            <a:endParaRPr sz="1200">
              <a:highlight>
                <a:srgbClr val="F7F7F7"/>
              </a:highlight>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9342b079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9342b079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98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9342b0795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9342b0795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a6c28fc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a6c28fc8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980000"/>
                </a:solidFill>
              </a:rPr>
              <a:t>Laura - Elisa aqui te dejo unas notas--- </a:t>
            </a:r>
            <a:r>
              <a:rPr lang="en" sz="1000" b="1">
                <a:solidFill>
                  <a:srgbClr val="980000"/>
                </a:solidFill>
                <a:latin typeface="Verdana"/>
                <a:ea typeface="Verdana"/>
                <a:cs typeface="Verdana"/>
                <a:sym typeface="Verdana"/>
              </a:rPr>
              <a:t>SAN JUAN DE LA CRUZ</a:t>
            </a:r>
            <a:r>
              <a:rPr lang="en" sz="1400" b="1">
                <a:solidFill>
                  <a:srgbClr val="980000"/>
                </a:solidFill>
                <a:latin typeface="Verdana"/>
                <a:ea typeface="Verdana"/>
                <a:cs typeface="Verdana"/>
                <a:sym typeface="Verdana"/>
              </a:rPr>
              <a:t> </a:t>
            </a:r>
            <a:r>
              <a:rPr lang="en" sz="1000" b="1">
                <a:solidFill>
                  <a:srgbClr val="980000"/>
                </a:solidFill>
                <a:latin typeface="Verdana"/>
                <a:ea typeface="Verdana"/>
                <a:cs typeface="Verdana"/>
                <a:sym typeface="Verdana"/>
              </a:rPr>
              <a:t>La poesía de San Juan de la Cruz está formada por tres poemas de gran importancia que són: Noche oscura. Cántico espiritual. Llama de amor viva.</a:t>
            </a:r>
            <a:endParaRPr sz="1000" b="1">
              <a:solidFill>
                <a:srgbClr val="980000"/>
              </a:solidFill>
              <a:latin typeface="Verdana"/>
              <a:ea typeface="Verdana"/>
              <a:cs typeface="Verdana"/>
              <a:sym typeface="Verdana"/>
            </a:endParaRPr>
          </a:p>
          <a:p>
            <a:pPr marL="0" lvl="0" indent="0" algn="l" rtl="0">
              <a:spcBef>
                <a:spcPts val="0"/>
              </a:spcBef>
              <a:spcAft>
                <a:spcPts val="0"/>
              </a:spcAft>
              <a:buNone/>
            </a:pPr>
            <a:r>
              <a:rPr lang="en" sz="1000" b="1">
                <a:solidFill>
                  <a:srgbClr val="980000"/>
                </a:solidFill>
                <a:latin typeface="Verdana"/>
                <a:ea typeface="Verdana"/>
                <a:cs typeface="Verdana"/>
                <a:sym typeface="Verdana"/>
              </a:rPr>
              <a:t>Pero no solo tiene estos tres poemas, también tiene un recopilatorio de poemas ( cinco glosas, diez romances y dos cantares).  Sus obras fueron escritas en manuscritos y escribió comentarios sobre los tres poemas más importantes.</a:t>
            </a:r>
            <a:endParaRPr sz="1000" b="1">
              <a:solidFill>
                <a:srgbClr val="980000"/>
              </a:solidFill>
              <a:latin typeface="Verdana"/>
              <a:ea typeface="Verdana"/>
              <a:cs typeface="Verdana"/>
              <a:sym typeface="Verdana"/>
            </a:endParaRPr>
          </a:p>
          <a:p>
            <a:pPr marL="0" lvl="0" indent="0" algn="l" rtl="0">
              <a:spcBef>
                <a:spcPts val="0"/>
              </a:spcBef>
              <a:spcAft>
                <a:spcPts val="0"/>
              </a:spcAft>
              <a:buNone/>
            </a:pPr>
            <a:endParaRPr sz="1000" b="1">
              <a:solidFill>
                <a:srgbClr val="980000"/>
              </a:solidFill>
              <a:latin typeface="Verdana"/>
              <a:ea typeface="Verdana"/>
              <a:cs typeface="Verdana"/>
              <a:sym typeface="Verdana"/>
            </a:endParaRPr>
          </a:p>
          <a:p>
            <a:pPr marL="0" lvl="0" indent="0" algn="l" rtl="0">
              <a:spcBef>
                <a:spcPts val="0"/>
              </a:spcBef>
              <a:spcAft>
                <a:spcPts val="0"/>
              </a:spcAft>
              <a:buNone/>
            </a:pPr>
            <a:r>
              <a:rPr lang="en" sz="1000" b="1">
                <a:solidFill>
                  <a:srgbClr val="980000"/>
                </a:solidFill>
                <a:latin typeface="Verdana"/>
                <a:ea typeface="Verdana"/>
                <a:cs typeface="Verdana"/>
                <a:sym typeface="Verdana"/>
              </a:rPr>
              <a:t>Las poesías de San Juan de la Cruz están recogidas en el códice de Sanlúcar o también denominados manuscrito S. Los poemas del códice son los tres poemas mayores y otras siete composiciones.</a:t>
            </a:r>
            <a:endParaRPr sz="1000" b="1">
              <a:solidFill>
                <a:srgbClr val="980000"/>
              </a:solidFill>
              <a:latin typeface="Verdana"/>
              <a:ea typeface="Verdana"/>
              <a:cs typeface="Verdana"/>
              <a:sym typeface="Verdana"/>
            </a:endParaRPr>
          </a:p>
          <a:p>
            <a:pPr marL="0" lvl="0" indent="0" algn="l" rtl="0">
              <a:spcBef>
                <a:spcPts val="0"/>
              </a:spcBef>
              <a:spcAft>
                <a:spcPts val="0"/>
              </a:spcAft>
              <a:buNone/>
            </a:pPr>
            <a:endParaRPr sz="1000" b="1">
              <a:solidFill>
                <a:srgbClr val="980000"/>
              </a:solidFill>
              <a:latin typeface="Verdana"/>
              <a:ea typeface="Verdana"/>
              <a:cs typeface="Verdana"/>
              <a:sym typeface="Verdana"/>
            </a:endParaRPr>
          </a:p>
          <a:p>
            <a:pPr marL="0" lvl="0" indent="0" algn="l" rtl="0">
              <a:spcBef>
                <a:spcPts val="0"/>
              </a:spcBef>
              <a:spcAft>
                <a:spcPts val="0"/>
              </a:spcAft>
              <a:buNone/>
            </a:pPr>
            <a:r>
              <a:rPr lang="en" sz="1000" b="1">
                <a:solidFill>
                  <a:srgbClr val="980000"/>
                </a:solidFill>
              </a:rPr>
              <a:t>SANTA TERESA DE JESÚS</a:t>
            </a:r>
            <a:endParaRPr sz="1000" b="1">
              <a:solidFill>
                <a:srgbClr val="980000"/>
              </a:solidFill>
            </a:endParaRPr>
          </a:p>
          <a:p>
            <a:pPr marL="0" lvl="0" indent="0" algn="l" rtl="0">
              <a:spcBef>
                <a:spcPts val="0"/>
              </a:spcBef>
              <a:spcAft>
                <a:spcPts val="0"/>
              </a:spcAft>
              <a:buNone/>
            </a:pPr>
            <a:endParaRPr b="1">
              <a:solidFill>
                <a:srgbClr val="980000"/>
              </a:solidFill>
            </a:endParaRPr>
          </a:p>
          <a:p>
            <a:pPr marL="0" lvl="0" indent="0" algn="l" rtl="0">
              <a:spcBef>
                <a:spcPts val="0"/>
              </a:spcBef>
              <a:spcAft>
                <a:spcPts val="0"/>
              </a:spcAft>
              <a:buNone/>
            </a:pPr>
            <a:r>
              <a:rPr lang="en" sz="1000" b="1">
                <a:solidFill>
                  <a:srgbClr val="980000"/>
                </a:solidFill>
              </a:rPr>
              <a:t>La poesía en que se basa Santa Teresa de Jesús es en la lírico-religiosa. Las obras líricas de Santa Teresa de Jesús se parecían a la biblia sagrada ya que era más original. Sus versos son fáciles, tienen un estilo ardiente y apasionado, como nacido del amor ideal en que se abrasaba Teresa, amor que era en ella fuente inagotable de mística poesía.</a:t>
            </a:r>
            <a:endParaRPr sz="1000" b="1">
              <a:solidFill>
                <a:srgbClr val="980000"/>
              </a:solidFill>
            </a:endParaRPr>
          </a:p>
          <a:p>
            <a:pPr marL="0" lvl="0" indent="0" algn="l" rtl="0">
              <a:spcBef>
                <a:spcPts val="0"/>
              </a:spcBef>
              <a:spcAft>
                <a:spcPts val="0"/>
              </a:spcAft>
              <a:buNone/>
            </a:pPr>
            <a:endParaRPr b="1">
              <a:solidFill>
                <a:srgbClr val="980000"/>
              </a:solidFill>
            </a:endParaRPr>
          </a:p>
          <a:p>
            <a:pPr marL="0" lvl="0" indent="0" algn="l" rtl="0">
              <a:spcBef>
                <a:spcPts val="0"/>
              </a:spcBef>
              <a:spcAft>
                <a:spcPts val="0"/>
              </a:spcAft>
              <a:buNone/>
            </a:pPr>
            <a:r>
              <a:rPr lang="en" sz="1000" b="1">
                <a:solidFill>
                  <a:srgbClr val="980000"/>
                </a:solidFill>
              </a:rPr>
              <a:t>Las obras místicas de carácter didáctico más importantes de cuantas escribió la santa se titulan: Camino de perfección (1562-1564); Conceptos del amor de Dios y El castillo interior (o Las moradas). Además de estas tres, pertenecen a dicho género las tituladas: Vida de Santa Teresa de Jesús (1562-1565) escrita por ella misma; Libro de las fundaciones(1573-1582); Libro de las constituciones (</a:t>
            </a:r>
            <a:r>
              <a:rPr lang="en" sz="1000" b="1" u="sng">
                <a:solidFill>
                  <a:srgbClr val="980000"/>
                </a:solidFill>
              </a:rPr>
              <a:t>1</a:t>
            </a:r>
            <a:r>
              <a:rPr lang="en" sz="1000" b="1">
                <a:solidFill>
                  <a:srgbClr val="980000"/>
                </a:solidFill>
              </a:rPr>
              <a:t>563)...</a:t>
            </a:r>
            <a:endParaRPr sz="1000" b="1">
              <a:solidFill>
                <a:srgbClr val="980000"/>
              </a:solidFill>
            </a:endParaRPr>
          </a:p>
          <a:p>
            <a:pPr marL="0" lvl="0" indent="0" algn="l" rtl="0">
              <a:spcBef>
                <a:spcPts val="0"/>
              </a:spcBef>
              <a:spcAft>
                <a:spcPts val="0"/>
              </a:spcAft>
              <a:buNone/>
            </a:pPr>
            <a:endParaRPr b="1">
              <a:solidFill>
                <a:srgbClr val="980000"/>
              </a:solidFill>
            </a:endParaRPr>
          </a:p>
          <a:p>
            <a:pPr marL="0" lvl="0" indent="0" algn="l" rtl="0">
              <a:spcBef>
                <a:spcPts val="0"/>
              </a:spcBef>
              <a:spcAft>
                <a:spcPts val="0"/>
              </a:spcAft>
              <a:buNone/>
            </a:pPr>
            <a:r>
              <a:rPr lang="en" sz="1000" b="1">
                <a:solidFill>
                  <a:srgbClr val="980000"/>
                </a:solidFill>
              </a:rPr>
              <a:t>También escribió Teresa poesías, escritos breves y escritos sueltos sin considerar una serie de obras que se le atribuyen.También escribió 409 Cartas, publicadas en distintos epistolarios. Los escritos de la santa se han traducido a varios idiomas. El nombre de Santa Teresa de Jesús figura en el Catálogo de autoridades de la lengua publicado por la Real Academia Española.</a:t>
            </a:r>
            <a:endParaRPr sz="1000" b="1">
              <a:solidFill>
                <a:srgbClr val="980000"/>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b52c8db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b52c8db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Verdana"/>
              <a:ea typeface="Verdana"/>
              <a:cs typeface="Verdana"/>
              <a:sym typeface="Verdana"/>
            </a:endParaRPr>
          </a:p>
          <a:p>
            <a:pPr marL="0" lvl="0" indent="0" algn="l" rtl="0">
              <a:spcBef>
                <a:spcPts val="0"/>
              </a:spcBef>
              <a:spcAft>
                <a:spcPts val="0"/>
              </a:spcAft>
              <a:buNone/>
            </a:pPr>
            <a:endParaRPr sz="1000">
              <a:latin typeface="Verdana"/>
              <a:ea typeface="Verdana"/>
              <a:cs typeface="Verdana"/>
              <a:sym typeface="Verdana"/>
            </a:endParaRPr>
          </a:p>
          <a:p>
            <a:pPr marL="0" lvl="0" indent="0" algn="l" rtl="0">
              <a:spcBef>
                <a:spcPts val="0"/>
              </a:spcBef>
              <a:spcAft>
                <a:spcPts val="0"/>
              </a:spcAft>
              <a:buNone/>
            </a:pPr>
            <a:endParaRPr sz="1000">
              <a:solidFill>
                <a:srgbClr val="FFFFFF"/>
              </a:solidFill>
              <a:highlight>
                <a:srgbClr val="829924"/>
              </a:highlight>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a6c28fc8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a6c28fc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980000"/>
              </a:solidFill>
              <a:latin typeface="Verdana"/>
              <a:ea typeface="Verdana"/>
              <a:cs typeface="Verdana"/>
              <a:sym typeface="Verdana"/>
            </a:endParaRPr>
          </a:p>
          <a:p>
            <a:pPr marL="0" lvl="0" indent="0" algn="l" rtl="0">
              <a:spcBef>
                <a:spcPts val="0"/>
              </a:spcBef>
              <a:spcAft>
                <a:spcPts val="0"/>
              </a:spcAft>
              <a:buNone/>
            </a:pPr>
            <a:endParaRPr sz="1000">
              <a:latin typeface="Verdana"/>
              <a:ea typeface="Verdana"/>
              <a:cs typeface="Verdana"/>
              <a:sym typeface="Verdana"/>
            </a:endParaRPr>
          </a:p>
          <a:p>
            <a:pPr marL="0" lvl="0" indent="0" algn="l" rtl="0">
              <a:spcBef>
                <a:spcPts val="0"/>
              </a:spcBef>
              <a:spcAft>
                <a:spcPts val="0"/>
              </a:spcAft>
              <a:buNone/>
            </a:pPr>
            <a:endParaRPr sz="1000">
              <a:solidFill>
                <a:srgbClr val="FFFFFF"/>
              </a:solidFill>
              <a:highlight>
                <a:srgbClr val="829924"/>
              </a:highlight>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infovaticana.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legacy.earlham.edu/~chriss/Notes/mysticism.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Di%C3%B3cesi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Soneto_a_Cristo_crucificad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718700" y="1229600"/>
            <a:ext cx="5004900" cy="20955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7400">
                <a:solidFill>
                  <a:srgbClr val="D3E8D7"/>
                </a:solidFill>
                <a:latin typeface="Lobster"/>
                <a:ea typeface="Lobster"/>
                <a:cs typeface="Lobster"/>
                <a:sym typeface="Lobster"/>
              </a:rPr>
              <a:t>El Misticismo</a:t>
            </a:r>
            <a:endParaRPr sz="7400">
              <a:solidFill>
                <a:srgbClr val="D3E8D7"/>
              </a:solidFill>
              <a:latin typeface="Lobster"/>
              <a:ea typeface="Lobster"/>
              <a:cs typeface="Lobster"/>
              <a:sym typeface="Lobster"/>
            </a:endParaRPr>
          </a:p>
        </p:txBody>
      </p:sp>
      <p:sp>
        <p:nvSpPr>
          <p:cNvPr id="278" name="Google Shape;278;p13"/>
          <p:cNvSpPr txBox="1">
            <a:spLocks noGrp="1"/>
          </p:cNvSpPr>
          <p:nvPr>
            <p:ph type="subTitle" idx="1"/>
          </p:nvPr>
        </p:nvSpPr>
        <p:spPr>
          <a:xfrm>
            <a:off x="780700" y="3825350"/>
            <a:ext cx="23973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Lobster"/>
                <a:ea typeface="Lobster"/>
                <a:cs typeface="Lobster"/>
                <a:sym typeface="Lobster"/>
              </a:rPr>
              <a:t>Laura Galván</a:t>
            </a:r>
            <a:endParaRPr sz="2400" b="1">
              <a:solidFill>
                <a:srgbClr val="1C4587"/>
              </a:solidFill>
              <a:latin typeface="Lobster"/>
              <a:ea typeface="Lobster"/>
              <a:cs typeface="Lobster"/>
              <a:sym typeface="Lobster"/>
            </a:endParaRPr>
          </a:p>
          <a:p>
            <a:pPr marL="0" lvl="0" indent="0" algn="l" rtl="0">
              <a:spcBef>
                <a:spcPts val="0"/>
              </a:spcBef>
              <a:spcAft>
                <a:spcPts val="0"/>
              </a:spcAft>
              <a:buNone/>
            </a:pPr>
            <a:r>
              <a:rPr lang="en" sz="2400" b="1">
                <a:solidFill>
                  <a:srgbClr val="1C4587"/>
                </a:solidFill>
                <a:latin typeface="Lobster"/>
                <a:ea typeface="Lobster"/>
                <a:cs typeface="Lobster"/>
                <a:sym typeface="Lobster"/>
              </a:rPr>
              <a:t>Guadalupe Torres</a:t>
            </a:r>
            <a:endParaRPr sz="2400" b="1">
              <a:solidFill>
                <a:srgbClr val="1C4587"/>
              </a:solidFill>
              <a:latin typeface="Lobster"/>
              <a:ea typeface="Lobster"/>
              <a:cs typeface="Lobster"/>
              <a:sym typeface="Lobster"/>
            </a:endParaRPr>
          </a:p>
          <a:p>
            <a:pPr marL="0" lvl="0" indent="0" algn="l" rtl="0">
              <a:spcBef>
                <a:spcPts val="0"/>
              </a:spcBef>
              <a:spcAft>
                <a:spcPts val="0"/>
              </a:spcAft>
              <a:buNone/>
            </a:pPr>
            <a:endParaRPr sz="1800" b="1">
              <a:solidFill>
                <a:srgbClr val="CFE2F3"/>
              </a:solidFill>
              <a:latin typeface="Lobster"/>
              <a:ea typeface="Lobster"/>
              <a:cs typeface="Lobster"/>
              <a:sym typeface="Lobster"/>
            </a:endParaRPr>
          </a:p>
          <a:p>
            <a:pPr marL="0" lvl="0" indent="0" algn="l" rtl="0">
              <a:spcBef>
                <a:spcPts val="0"/>
              </a:spcBef>
              <a:spcAft>
                <a:spcPts val="0"/>
              </a:spcAft>
              <a:buNone/>
            </a:pPr>
            <a:endParaRPr sz="1800" b="1">
              <a:solidFill>
                <a:srgbClr val="351C75"/>
              </a:solidFill>
              <a:latin typeface="Arial"/>
              <a:ea typeface="Arial"/>
              <a:cs typeface="Arial"/>
              <a:sym typeface="Arial"/>
            </a:endParaRPr>
          </a:p>
        </p:txBody>
      </p:sp>
      <p:sp>
        <p:nvSpPr>
          <p:cNvPr id="279" name="Google Shape;279;p13"/>
          <p:cNvSpPr txBox="1"/>
          <p:nvPr/>
        </p:nvSpPr>
        <p:spPr>
          <a:xfrm>
            <a:off x="5879500" y="3795450"/>
            <a:ext cx="21561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Lobster"/>
                <a:ea typeface="Lobster"/>
                <a:cs typeface="Lobster"/>
                <a:sym typeface="Lobster"/>
              </a:rPr>
              <a:t>Isabel Landeros</a:t>
            </a:r>
            <a:endParaRPr sz="2400" b="1">
              <a:solidFill>
                <a:srgbClr val="1C4587"/>
              </a:solidFill>
              <a:latin typeface="Lobster"/>
              <a:ea typeface="Lobster"/>
              <a:cs typeface="Lobster"/>
              <a:sym typeface="Lobster"/>
            </a:endParaRPr>
          </a:p>
          <a:p>
            <a:pPr marL="0" lvl="0" indent="0" algn="l" rtl="0">
              <a:spcBef>
                <a:spcPts val="0"/>
              </a:spcBef>
              <a:spcAft>
                <a:spcPts val="0"/>
              </a:spcAft>
              <a:buNone/>
            </a:pPr>
            <a:r>
              <a:rPr lang="en" sz="2400" b="1">
                <a:solidFill>
                  <a:srgbClr val="1C4587"/>
                </a:solidFill>
                <a:latin typeface="Lobster"/>
                <a:ea typeface="Lobster"/>
                <a:cs typeface="Lobster"/>
                <a:sym typeface="Lobster"/>
              </a:rPr>
              <a:t>Veronica Soto</a:t>
            </a:r>
            <a:endParaRPr sz="2400">
              <a:solidFill>
                <a:srgbClr val="1C4587"/>
              </a:solidFill>
              <a:latin typeface="Lobster"/>
              <a:ea typeface="Lobster"/>
              <a:cs typeface="Lobster"/>
              <a:sym typeface="Lobster"/>
            </a:endParaRPr>
          </a:p>
        </p:txBody>
      </p:sp>
      <p:sp>
        <p:nvSpPr>
          <p:cNvPr id="280" name="Google Shape;280;p13"/>
          <p:cNvSpPr txBox="1"/>
          <p:nvPr/>
        </p:nvSpPr>
        <p:spPr>
          <a:xfrm>
            <a:off x="3675775" y="3938750"/>
            <a:ext cx="19311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C4587"/>
                </a:solidFill>
                <a:latin typeface="Lobster"/>
                <a:ea typeface="Lobster"/>
                <a:cs typeface="Lobster"/>
                <a:sym typeface="Lobster"/>
              </a:rPr>
              <a:t>Elisa Vera</a:t>
            </a:r>
            <a:endParaRPr sz="2400">
              <a:solidFill>
                <a:srgbClr val="1C4587"/>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028700" y="724700"/>
            <a:ext cx="8223000" cy="3350100"/>
          </a:xfrm>
          <a:prstGeom prst="rect">
            <a:avLst/>
          </a:prstGeom>
        </p:spPr>
        <p:txBody>
          <a:bodyPr spcFirstLastPara="1" wrap="square" lIns="91425" tIns="91425" rIns="91425" bIns="91425" anchor="t" anchorCtr="0">
            <a:noAutofit/>
          </a:bodyPr>
          <a:lstStyle/>
          <a:p>
            <a:pPr marL="2743200" lvl="0" indent="457200" algn="l" rtl="0">
              <a:spcBef>
                <a:spcPts val="0"/>
              </a:spcBef>
              <a:spcAft>
                <a:spcPts val="0"/>
              </a:spcAft>
              <a:buNone/>
            </a:pPr>
            <a:r>
              <a:rPr lang="en" sz="4800" b="0">
                <a:solidFill>
                  <a:srgbClr val="000000"/>
                </a:solidFill>
                <a:latin typeface="EB Garamond Regular"/>
                <a:ea typeface="EB Garamond Regular"/>
                <a:cs typeface="EB Garamond Regular"/>
                <a:sym typeface="EB Garamond Regular"/>
              </a:rPr>
              <a:t>P</a:t>
            </a:r>
            <a:endParaRPr sz="4800" b="0">
              <a:solidFill>
                <a:srgbClr val="000000"/>
              </a:solidFill>
              <a:latin typeface="EB Garamond Regular"/>
              <a:ea typeface="EB Garamond Regular"/>
              <a:cs typeface="EB Garamond Regular"/>
              <a:sym typeface="EB Garamond Regular"/>
            </a:endParaRPr>
          </a:p>
          <a:p>
            <a:pPr marL="2743200" lvl="0" indent="457200" algn="l" rtl="0">
              <a:spcBef>
                <a:spcPts val="0"/>
              </a:spcBef>
              <a:spcAft>
                <a:spcPts val="0"/>
              </a:spcAft>
              <a:buNone/>
            </a:pPr>
            <a:r>
              <a:rPr lang="en" sz="4800" b="0">
                <a:solidFill>
                  <a:srgbClr val="000000"/>
                </a:solidFill>
                <a:latin typeface="EB Garamond Regular"/>
                <a:ea typeface="EB Garamond Regular"/>
                <a:cs typeface="EB Garamond Regular"/>
                <a:sym typeface="EB Garamond Regular"/>
              </a:rPr>
              <a:t>O</a:t>
            </a:r>
            <a:endParaRPr sz="4800" b="0">
              <a:solidFill>
                <a:srgbClr val="000000"/>
              </a:solidFill>
              <a:latin typeface="EB Garamond Regular"/>
              <a:ea typeface="EB Garamond Regular"/>
              <a:cs typeface="EB Garamond Regular"/>
              <a:sym typeface="EB Garamond Regular"/>
            </a:endParaRPr>
          </a:p>
          <a:p>
            <a:pPr marL="2743200" lvl="0" indent="457200" algn="l" rtl="0">
              <a:spcBef>
                <a:spcPts val="0"/>
              </a:spcBef>
              <a:spcAft>
                <a:spcPts val="0"/>
              </a:spcAft>
              <a:buNone/>
            </a:pPr>
            <a:r>
              <a:rPr lang="en" sz="4800" b="0">
                <a:solidFill>
                  <a:srgbClr val="000000"/>
                </a:solidFill>
                <a:latin typeface="EB Garamond Regular"/>
                <a:ea typeface="EB Garamond Regular"/>
                <a:cs typeface="EB Garamond Regular"/>
                <a:sym typeface="EB Garamond Regular"/>
              </a:rPr>
              <a:t>E</a:t>
            </a:r>
            <a:endParaRPr sz="4800" b="0">
              <a:solidFill>
                <a:srgbClr val="000000"/>
              </a:solidFill>
              <a:latin typeface="EB Garamond Regular"/>
              <a:ea typeface="EB Garamond Regular"/>
              <a:cs typeface="EB Garamond Regular"/>
              <a:sym typeface="EB Garamond Regular"/>
            </a:endParaRPr>
          </a:p>
          <a:p>
            <a:pPr marL="2743200" lvl="0" indent="457200" algn="l" rtl="0">
              <a:spcBef>
                <a:spcPts val="0"/>
              </a:spcBef>
              <a:spcAft>
                <a:spcPts val="0"/>
              </a:spcAft>
              <a:buNone/>
            </a:pPr>
            <a:r>
              <a:rPr lang="en" sz="4800" b="0">
                <a:solidFill>
                  <a:srgbClr val="000000"/>
                </a:solidFill>
                <a:latin typeface="EB Garamond Regular"/>
                <a:ea typeface="EB Garamond Regular"/>
                <a:cs typeface="EB Garamond Regular"/>
                <a:sym typeface="EB Garamond Regular"/>
              </a:rPr>
              <a:t>M</a:t>
            </a:r>
            <a:endParaRPr sz="4800" b="0">
              <a:solidFill>
                <a:srgbClr val="000000"/>
              </a:solidFill>
              <a:latin typeface="EB Garamond Regular"/>
              <a:ea typeface="EB Garamond Regular"/>
              <a:cs typeface="EB Garamond Regular"/>
              <a:sym typeface="EB Garamond Regular"/>
            </a:endParaRPr>
          </a:p>
          <a:p>
            <a:pPr marL="2743200" lvl="0" indent="457200" algn="l" rtl="0">
              <a:spcBef>
                <a:spcPts val="0"/>
              </a:spcBef>
              <a:spcAft>
                <a:spcPts val="0"/>
              </a:spcAft>
              <a:buNone/>
            </a:pPr>
            <a:r>
              <a:rPr lang="en" sz="4800" b="0">
                <a:solidFill>
                  <a:srgbClr val="000000"/>
                </a:solidFill>
                <a:latin typeface="EB Garamond Regular"/>
                <a:ea typeface="EB Garamond Regular"/>
                <a:cs typeface="EB Garamond Regular"/>
                <a:sym typeface="EB Garamond Regular"/>
              </a:rPr>
              <a:t>A</a:t>
            </a:r>
            <a:endParaRPr sz="4800" b="0">
              <a:solidFill>
                <a:srgbClr val="000000"/>
              </a:solidFill>
              <a:latin typeface="EB Garamond Regular"/>
              <a:ea typeface="EB Garamond Regular"/>
              <a:cs typeface="EB Garamond Regular"/>
              <a:sym typeface="EB Garamond Regular"/>
            </a:endParaRPr>
          </a:p>
          <a:p>
            <a:pPr marL="2743200" lvl="0" indent="457200" algn="l" rtl="0">
              <a:spcBef>
                <a:spcPts val="0"/>
              </a:spcBef>
              <a:spcAft>
                <a:spcPts val="0"/>
              </a:spcAft>
              <a:buNone/>
            </a:pPr>
            <a:endParaRPr sz="3000"/>
          </a:p>
          <a:p>
            <a:pPr marL="2743200" lvl="0" indent="457200" algn="ctr" rtl="0">
              <a:spcBef>
                <a:spcPts val="0"/>
              </a:spcBef>
              <a:spcAft>
                <a:spcPts val="0"/>
              </a:spcAft>
              <a:buNone/>
            </a:pPr>
            <a:r>
              <a:rPr lang="en" sz="3000"/>
              <a:t>	</a:t>
            </a:r>
            <a:endParaRPr sz="3000"/>
          </a:p>
        </p:txBody>
      </p:sp>
      <p:sp>
        <p:nvSpPr>
          <p:cNvPr id="351" name="Google Shape;351;p22"/>
          <p:cNvSpPr txBox="1"/>
          <p:nvPr/>
        </p:nvSpPr>
        <p:spPr>
          <a:xfrm>
            <a:off x="6971200" y="4460000"/>
            <a:ext cx="1977600" cy="4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Caveat"/>
              <a:ea typeface="Caveat"/>
              <a:cs typeface="Caveat"/>
              <a:sym typeface="Caveat"/>
            </a:endParaRPr>
          </a:p>
        </p:txBody>
      </p:sp>
      <p:sp>
        <p:nvSpPr>
          <p:cNvPr id="352" name="Google Shape;352;p22"/>
          <p:cNvSpPr txBox="1"/>
          <p:nvPr/>
        </p:nvSpPr>
        <p:spPr>
          <a:xfrm>
            <a:off x="0" y="19050"/>
            <a:ext cx="3955200" cy="510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latin typeface="EB Garamond Regular"/>
                <a:ea typeface="EB Garamond Regular"/>
                <a:cs typeface="EB Garamond Regular"/>
                <a:sym typeface="EB Garamond Regular"/>
              </a:rPr>
              <a:t>“Dichoso el corazón enamorado”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Dichoso el corazón enamorado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que en sólo Dios ha puesto el pensamiento,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por Él renuncia todo lo criado,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y en Él halla su gloria y su contento.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Aún de sí mismo vive descuidado,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porque en su Dios está todo su intento,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0"/>
              </a:spcAft>
              <a:buNone/>
            </a:pPr>
            <a:r>
              <a:rPr lang="en" sz="1800">
                <a:latin typeface="EB Garamond Regular"/>
                <a:ea typeface="EB Garamond Regular"/>
                <a:cs typeface="EB Garamond Regular"/>
                <a:sym typeface="EB Garamond Regular"/>
              </a:rPr>
              <a:t>y así alegre pasa y muy gozoso</a:t>
            </a:r>
            <a:endParaRPr sz="1800">
              <a:latin typeface="EB Garamond Regular"/>
              <a:ea typeface="EB Garamond Regular"/>
              <a:cs typeface="EB Garamond Regular"/>
              <a:sym typeface="EB Garamond Regular"/>
            </a:endParaRPr>
          </a:p>
          <a:p>
            <a:pPr marL="0" lvl="0" indent="0" algn="ctr" rtl="0">
              <a:lnSpc>
                <a:spcPct val="115000"/>
              </a:lnSpc>
              <a:spcBef>
                <a:spcPts val="1500"/>
              </a:spcBef>
              <a:spcAft>
                <a:spcPts val="1500"/>
              </a:spcAft>
              <a:buNone/>
            </a:pPr>
            <a:r>
              <a:rPr lang="en" sz="1800">
                <a:latin typeface="EB Garamond Regular"/>
                <a:ea typeface="EB Garamond Regular"/>
                <a:cs typeface="EB Garamond Regular"/>
                <a:sym typeface="EB Garamond Regular"/>
              </a:rPr>
              <a:t>las ondas de este mar tempestuoso.</a:t>
            </a:r>
            <a:endParaRPr sz="1800">
              <a:latin typeface="EB Garamond Regular"/>
              <a:ea typeface="EB Garamond Regular"/>
              <a:cs typeface="EB Garamond Regular"/>
              <a:sym typeface="EB Garamond Regular"/>
            </a:endParaRPr>
          </a:p>
        </p:txBody>
      </p:sp>
      <p:sp>
        <p:nvSpPr>
          <p:cNvPr id="353" name="Google Shape;353;p22"/>
          <p:cNvSpPr txBox="1"/>
          <p:nvPr/>
        </p:nvSpPr>
        <p:spPr>
          <a:xfrm>
            <a:off x="6252100" y="4529900"/>
            <a:ext cx="2387100" cy="3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Caveat"/>
                <a:ea typeface="Caveat"/>
                <a:cs typeface="Caveat"/>
                <a:sym typeface="Caveat"/>
              </a:rPr>
              <a:t>-Santa Teresa De Jesus</a:t>
            </a:r>
            <a:endParaRPr sz="1800">
              <a:latin typeface="Caveat"/>
              <a:ea typeface="Caveat"/>
              <a:cs typeface="Caveat"/>
              <a:sym typeface="Caveat"/>
            </a:endParaRPr>
          </a:p>
        </p:txBody>
      </p:sp>
      <p:pic>
        <p:nvPicPr>
          <p:cNvPr id="354" name="Google Shape;354;p22"/>
          <p:cNvPicPr preferRelativeResize="0"/>
          <p:nvPr/>
        </p:nvPicPr>
        <p:blipFill>
          <a:blip r:embed="rId3">
            <a:alphaModFix/>
          </a:blip>
          <a:stretch>
            <a:fillRect/>
          </a:stretch>
        </p:blipFill>
        <p:spPr>
          <a:xfrm>
            <a:off x="5500650" y="49437"/>
            <a:ext cx="3643339" cy="5044625"/>
          </a:xfrm>
          <a:prstGeom prst="rect">
            <a:avLst/>
          </a:prstGeom>
          <a:noFill/>
          <a:ln>
            <a:noFill/>
          </a:ln>
        </p:spPr>
      </p:pic>
      <p:sp>
        <p:nvSpPr>
          <p:cNvPr id="355" name="Google Shape;355;p22"/>
          <p:cNvSpPr txBox="1"/>
          <p:nvPr/>
        </p:nvSpPr>
        <p:spPr>
          <a:xfrm>
            <a:off x="7247700" y="4970325"/>
            <a:ext cx="18963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311700" y="295250"/>
            <a:ext cx="8520600" cy="7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EB Garamond"/>
                <a:ea typeface="EB Garamond"/>
                <a:cs typeface="EB Garamond"/>
                <a:sym typeface="EB Garamond"/>
              </a:rPr>
              <a:t>Analisis del poema </a:t>
            </a:r>
            <a:endParaRPr sz="3000">
              <a:solidFill>
                <a:srgbClr val="000000"/>
              </a:solidFill>
              <a:latin typeface="EB Garamond"/>
              <a:ea typeface="EB Garamond"/>
              <a:cs typeface="EB Garamond"/>
              <a:sym typeface="EB Garamond"/>
            </a:endParaRPr>
          </a:p>
          <a:p>
            <a:pPr marL="0" lvl="0" indent="0" algn="ctr" rtl="0">
              <a:spcBef>
                <a:spcPts val="0"/>
              </a:spcBef>
              <a:spcAft>
                <a:spcPts val="0"/>
              </a:spcAft>
              <a:buNone/>
            </a:pPr>
            <a:endParaRPr sz="3000">
              <a:solidFill>
                <a:srgbClr val="000000"/>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2350" b="0" u="sng">
                <a:solidFill>
                  <a:srgbClr val="000000"/>
                </a:solidFill>
                <a:latin typeface="EB Garamond Regular"/>
                <a:ea typeface="EB Garamond Regular"/>
                <a:cs typeface="EB Garamond Regular"/>
                <a:sym typeface="EB Garamond Regular"/>
              </a:rPr>
              <a:t>Tema Central</a:t>
            </a:r>
            <a:r>
              <a:rPr lang="en" sz="2350" b="0">
                <a:solidFill>
                  <a:srgbClr val="000000"/>
                </a:solidFill>
                <a:latin typeface="EB Garamond Regular"/>
                <a:ea typeface="EB Garamond Regular"/>
                <a:cs typeface="EB Garamond Regular"/>
                <a:sym typeface="EB Garamond Regular"/>
              </a:rPr>
              <a:t>: relata que por el amor de Dios fue capaz de renunciar a todo lo que se le inculcó, lo enamorado y satisfecho que está su corazón por tener solo a Dios en su existir.</a:t>
            </a:r>
            <a:endParaRPr sz="2350" b="0">
              <a:solidFill>
                <a:srgbClr val="000000"/>
              </a:solidFill>
              <a:latin typeface="EB Garamond Regular"/>
              <a:ea typeface="EB Garamond Regular"/>
              <a:cs typeface="EB Garamond Regular"/>
              <a:sym typeface="EB Garamond Regular"/>
            </a:endParaRPr>
          </a:p>
          <a:p>
            <a:pPr marL="0" lvl="0" indent="0" algn="l" rtl="0">
              <a:lnSpc>
                <a:spcPct val="115000"/>
              </a:lnSpc>
              <a:spcBef>
                <a:spcPts val="0"/>
              </a:spcBef>
              <a:spcAft>
                <a:spcPts val="0"/>
              </a:spcAft>
              <a:buNone/>
            </a:pPr>
            <a:endParaRPr sz="2350" b="0">
              <a:solidFill>
                <a:srgbClr val="000000"/>
              </a:solidFill>
              <a:latin typeface="EB Garamond Regular"/>
              <a:ea typeface="EB Garamond Regular"/>
              <a:cs typeface="EB Garamond Regular"/>
              <a:sym typeface="EB Garamond Regular"/>
            </a:endParaRPr>
          </a:p>
          <a:p>
            <a:pPr marL="0" lvl="0" indent="0" algn="l" rtl="0">
              <a:lnSpc>
                <a:spcPct val="115000"/>
              </a:lnSpc>
              <a:spcBef>
                <a:spcPts val="0"/>
              </a:spcBef>
              <a:spcAft>
                <a:spcPts val="0"/>
              </a:spcAft>
              <a:buNone/>
            </a:pPr>
            <a:r>
              <a:rPr lang="en" sz="2350" b="0" u="sng">
                <a:solidFill>
                  <a:srgbClr val="000000"/>
                </a:solidFill>
                <a:latin typeface="EB Garamond Regular"/>
                <a:ea typeface="EB Garamond Regular"/>
                <a:cs typeface="EB Garamond Regular"/>
                <a:sym typeface="EB Garamond Regular"/>
              </a:rPr>
              <a:t>Caracteristicas</a:t>
            </a:r>
            <a:r>
              <a:rPr lang="en" sz="2350" b="0">
                <a:solidFill>
                  <a:srgbClr val="000000"/>
                </a:solidFill>
                <a:latin typeface="EB Garamond Regular"/>
                <a:ea typeface="EB Garamond Regular"/>
                <a:cs typeface="EB Garamond Regular"/>
                <a:sym typeface="EB Garamond Regular"/>
              </a:rPr>
              <a:t>: felicidad, fe, vivencia y experiencias espirituales.</a:t>
            </a:r>
            <a:endParaRPr sz="2350" b="0">
              <a:solidFill>
                <a:srgbClr val="000000"/>
              </a:solidFill>
              <a:latin typeface="EB Garamond Regular"/>
              <a:ea typeface="EB Garamond Regular"/>
              <a:cs typeface="EB Garamond Regular"/>
              <a:sym typeface="EB Garamond Regular"/>
            </a:endParaRPr>
          </a:p>
          <a:p>
            <a:pPr marL="0" lvl="0" indent="0" algn="l" rtl="0">
              <a:lnSpc>
                <a:spcPct val="115000"/>
              </a:lnSpc>
              <a:spcBef>
                <a:spcPts val="0"/>
              </a:spcBef>
              <a:spcAft>
                <a:spcPts val="0"/>
              </a:spcAft>
              <a:buNone/>
            </a:pPr>
            <a:endParaRPr sz="2350" b="0">
              <a:solidFill>
                <a:srgbClr val="000000"/>
              </a:solidFill>
              <a:latin typeface="EB Garamond Regular"/>
              <a:ea typeface="EB Garamond Regular"/>
              <a:cs typeface="EB Garamond Regular"/>
              <a:sym typeface="EB Garamond Regular"/>
            </a:endParaRPr>
          </a:p>
          <a:p>
            <a:pPr marL="0" lvl="0" indent="0" algn="l" rtl="0">
              <a:lnSpc>
                <a:spcPct val="115000"/>
              </a:lnSpc>
              <a:spcBef>
                <a:spcPts val="0"/>
              </a:spcBef>
              <a:spcAft>
                <a:spcPts val="0"/>
              </a:spcAft>
              <a:buNone/>
            </a:pPr>
            <a:r>
              <a:rPr lang="en" sz="2350" b="0" u="sng">
                <a:solidFill>
                  <a:srgbClr val="000000"/>
                </a:solidFill>
                <a:latin typeface="EB Garamond Regular"/>
                <a:ea typeface="EB Garamond Regular"/>
                <a:cs typeface="EB Garamond Regular"/>
                <a:sym typeface="EB Garamond Regular"/>
              </a:rPr>
              <a:t>Mensaje</a:t>
            </a:r>
            <a:r>
              <a:rPr lang="en" sz="2350" b="0">
                <a:solidFill>
                  <a:srgbClr val="000000"/>
                </a:solidFill>
                <a:latin typeface="EB Garamond Regular"/>
                <a:ea typeface="EB Garamond Regular"/>
                <a:cs typeface="EB Garamond Regular"/>
                <a:sym typeface="EB Garamond Regular"/>
              </a:rPr>
              <a:t>: Cuando amas a Dios vivirás una vida satisfecha y tranquila a pesar de cualquier desequilibrio y etapas de la vida, porque Dios es amor.</a:t>
            </a:r>
            <a:endParaRPr sz="2350" b="0">
              <a:latin typeface="EB Garamond Regular"/>
              <a:ea typeface="EB Garamond Regular"/>
              <a:cs typeface="EB Garamond Regular"/>
              <a:sym typeface="EB Garamond Regular"/>
            </a:endParaRPr>
          </a:p>
          <a:p>
            <a:pPr marL="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EB Garamond"/>
                <a:ea typeface="EB Garamond"/>
                <a:cs typeface="EB Garamond"/>
                <a:sym typeface="EB Garamond"/>
              </a:rPr>
              <a:t>Conclusión</a:t>
            </a:r>
            <a:endParaRPr sz="1200"/>
          </a:p>
        </p:txBody>
      </p:sp>
      <p:sp>
        <p:nvSpPr>
          <p:cNvPr id="366" name="Google Shape;366;p24"/>
          <p:cNvSpPr txBox="1">
            <a:spLocks noGrp="1"/>
          </p:cNvSpPr>
          <p:nvPr>
            <p:ph type="body" idx="1"/>
          </p:nvPr>
        </p:nvSpPr>
        <p:spPr>
          <a:xfrm>
            <a:off x="1056750" y="1411850"/>
            <a:ext cx="7030500" cy="364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latin typeface="EB Garamond Regular"/>
                <a:ea typeface="EB Garamond Regular"/>
                <a:cs typeface="EB Garamond Regular"/>
                <a:sym typeface="EB Garamond Regular"/>
              </a:rPr>
              <a:t>El amor hacia Dios el cual es puro y sincero. La unión del alma con Dios durante la existencia en la tierra. El acercamiento a Dios que es algo inexplicable el cual el ser humano espera ansiosamente el dejar el cuerpo para que su alma tenga un el encuentro con Dios, la etapa final del misticismo. </a:t>
            </a:r>
            <a:endParaRPr sz="20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r>
              <a:rPr lang="en" sz="2000">
                <a:solidFill>
                  <a:srgbClr val="000000"/>
                </a:solidFill>
                <a:latin typeface="EB Garamond Regular"/>
                <a:ea typeface="EB Garamond Regular"/>
                <a:cs typeface="EB Garamond Regular"/>
                <a:sym typeface="EB Garamond Regular"/>
              </a:rPr>
              <a:t>Servir y agradar a Dios en la tierra para cuando llegue el momento tan esperado, este lo reciba en su lecho gustoso. </a:t>
            </a:r>
            <a:endParaRPr sz="20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r>
              <a:rPr lang="en" sz="2000">
                <a:solidFill>
                  <a:srgbClr val="000000"/>
                </a:solidFill>
                <a:latin typeface="EB Garamond Regular"/>
                <a:ea typeface="EB Garamond Regular"/>
                <a:cs typeface="EB Garamond Regular"/>
                <a:sym typeface="EB Garamond Regular"/>
              </a:rPr>
              <a:t>De acuerdo al misticismo las tres vías; purificativa, iluminativa y unitiva  son esenciales para encontrarse con Dios </a:t>
            </a:r>
            <a:r>
              <a:rPr lang="en" sz="2200">
                <a:latin typeface="EB Garamond Regular"/>
                <a:ea typeface="EB Garamond Regular"/>
                <a:cs typeface="EB Garamond Regular"/>
                <a:sym typeface="EB Garamond Regular"/>
              </a:rPr>
              <a:t> </a:t>
            </a:r>
            <a:endParaRPr sz="2200">
              <a:latin typeface="EB Garamond Regular"/>
              <a:ea typeface="EB Garamond Regular"/>
              <a:cs typeface="EB Garamond Regular"/>
              <a:sym typeface="EB Garamond Regul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70"/>
        <p:cNvGrpSpPr/>
        <p:nvPr/>
      </p:nvGrpSpPr>
      <p:grpSpPr>
        <a:xfrm>
          <a:off x="0" y="0"/>
          <a:ext cx="0" cy="0"/>
          <a:chOff x="0" y="0"/>
          <a:chExt cx="0" cy="0"/>
        </a:xfrm>
      </p:grpSpPr>
      <p:sp>
        <p:nvSpPr>
          <p:cNvPr id="371" name="Google Shape;371;p25"/>
          <p:cNvSpPr txBox="1">
            <a:spLocks noGrp="1"/>
          </p:cNvSpPr>
          <p:nvPr>
            <p:ph type="body" idx="1"/>
          </p:nvPr>
        </p:nvSpPr>
        <p:spPr>
          <a:xfrm>
            <a:off x="1303800" y="1147950"/>
            <a:ext cx="7030500" cy="34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u="sng">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r>
              <a:rPr lang="en" sz="2000">
                <a:solidFill>
                  <a:srgbClr val="000000"/>
                </a:solidFill>
                <a:latin typeface="EB Garamond Regular"/>
                <a:ea typeface="EB Garamond Regular"/>
                <a:cs typeface="EB Garamond Regular"/>
                <a:sym typeface="EB Garamond Regular"/>
              </a:rPr>
              <a:t>Junto con San Juan De La Cruz y Santa Teresa De Jesús está también  Fray Pedro Malón de Chaide quien fue también uno de los más reconocidos en el misticismo gracias a sus obras literarias ascéticas. </a:t>
            </a:r>
            <a:endParaRPr sz="20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1600"/>
              </a:spcAft>
              <a:buNone/>
            </a:pP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75"/>
        <p:cNvGrpSpPr/>
        <p:nvPr/>
      </p:nvGrpSpPr>
      <p:grpSpPr>
        <a:xfrm>
          <a:off x="0" y="0"/>
          <a:ext cx="0" cy="0"/>
          <a:chOff x="0" y="0"/>
          <a:chExt cx="0" cy="0"/>
        </a:xfrm>
      </p:grpSpPr>
      <p:sp>
        <p:nvSpPr>
          <p:cNvPr id="376" name="Google Shape;376;p26"/>
          <p:cNvSpPr txBox="1">
            <a:spLocks noGrp="1"/>
          </p:cNvSpPr>
          <p:nvPr>
            <p:ph type="body" idx="1"/>
          </p:nvPr>
        </p:nvSpPr>
        <p:spPr>
          <a:xfrm>
            <a:off x="1437425" y="3355025"/>
            <a:ext cx="6366900" cy="11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EB Garamond Regular"/>
                <a:ea typeface="EB Garamond Regular"/>
                <a:cs typeface="EB Garamond Regular"/>
                <a:sym typeface="EB Garamond Regular"/>
              </a:rPr>
              <a:t>“Ya se acerca, Señor, o ya es llegada la edad gloriosa en que promete el cielo”</a:t>
            </a:r>
            <a:endParaRPr sz="2400">
              <a:solidFill>
                <a:srgbClr val="000000"/>
              </a:solidFill>
              <a:latin typeface="EB Garamond Regular"/>
              <a:ea typeface="EB Garamond Regular"/>
              <a:cs typeface="EB Garamond Regular"/>
              <a:sym typeface="EB Garamond Regular"/>
            </a:endParaRPr>
          </a:p>
          <a:p>
            <a:pPr marL="0" lvl="0" indent="0" algn="ctr" rtl="0">
              <a:spcBef>
                <a:spcPts val="2300"/>
              </a:spcBef>
              <a:spcAft>
                <a:spcPts val="0"/>
              </a:spcAft>
              <a:buNone/>
            </a:pPr>
            <a:r>
              <a:rPr lang="en" sz="1200">
                <a:solidFill>
                  <a:srgbClr val="444444"/>
                </a:solidFill>
                <a:highlight>
                  <a:srgbClr val="FFFFFF"/>
                </a:highlight>
                <a:latin typeface="Merriweather"/>
                <a:ea typeface="Merriweather"/>
                <a:cs typeface="Merriweather"/>
                <a:sym typeface="Merriweather"/>
              </a:rPr>
              <a:t> </a:t>
            </a:r>
            <a:endParaRPr sz="1200">
              <a:solidFill>
                <a:srgbClr val="444444"/>
              </a:solidFill>
              <a:highlight>
                <a:srgbClr val="FFFFFF"/>
              </a:highlight>
              <a:latin typeface="Merriweather"/>
              <a:ea typeface="Merriweather"/>
              <a:cs typeface="Merriweather"/>
              <a:sym typeface="Merriweather"/>
            </a:endParaRPr>
          </a:p>
          <a:p>
            <a:pPr marL="0" lvl="0" indent="0" algn="ctr" rtl="0">
              <a:spcBef>
                <a:spcPts val="2300"/>
              </a:spcBef>
              <a:spcAft>
                <a:spcPts val="1600"/>
              </a:spcAft>
              <a:buNone/>
            </a:pPr>
            <a:endParaRPr/>
          </a:p>
        </p:txBody>
      </p:sp>
      <p:sp>
        <p:nvSpPr>
          <p:cNvPr id="377" name="Google Shape;377;p26"/>
          <p:cNvSpPr txBox="1"/>
          <p:nvPr/>
        </p:nvSpPr>
        <p:spPr>
          <a:xfrm>
            <a:off x="6338200" y="4466225"/>
            <a:ext cx="2460600" cy="3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Nunito"/>
                <a:ea typeface="Nunito"/>
                <a:cs typeface="Nunito"/>
                <a:sym typeface="Nunito"/>
              </a:rPr>
              <a:t>Santa Teresa De Jesús</a:t>
            </a:r>
            <a:endParaRPr b="1">
              <a:latin typeface="Nunito"/>
              <a:ea typeface="Nunito"/>
              <a:cs typeface="Nunito"/>
              <a:sym typeface="Nunito"/>
            </a:endParaRPr>
          </a:p>
        </p:txBody>
      </p:sp>
      <p:sp>
        <p:nvSpPr>
          <p:cNvPr id="378" name="Google Shape;378;p26"/>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79" name="Google Shape;379;p26"/>
          <p:cNvPicPr preferRelativeResize="0"/>
          <p:nvPr/>
        </p:nvPicPr>
        <p:blipFill>
          <a:blip r:embed="rId3">
            <a:alphaModFix/>
          </a:blip>
          <a:stretch>
            <a:fillRect/>
          </a:stretch>
        </p:blipFill>
        <p:spPr>
          <a:xfrm>
            <a:off x="1313100" y="812488"/>
            <a:ext cx="6615549" cy="244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83"/>
        <p:cNvGrpSpPr/>
        <p:nvPr/>
      </p:nvGrpSpPr>
      <p:grpSpPr>
        <a:xfrm>
          <a:off x="0" y="0"/>
          <a:ext cx="0" cy="0"/>
          <a:chOff x="0" y="0"/>
          <a:chExt cx="0" cy="0"/>
        </a:xfrm>
      </p:grpSpPr>
      <p:sp>
        <p:nvSpPr>
          <p:cNvPr id="384" name="Google Shape;384;p27"/>
          <p:cNvSpPr txBox="1">
            <a:spLocks noGrp="1"/>
          </p:cNvSpPr>
          <p:nvPr>
            <p:ph type="title"/>
          </p:nvPr>
        </p:nvSpPr>
        <p:spPr>
          <a:xfrm>
            <a:off x="1388550" y="573550"/>
            <a:ext cx="6366900" cy="82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latin typeface="EB Garamond"/>
                <a:ea typeface="EB Garamond"/>
                <a:cs typeface="EB Garamond"/>
                <a:sym typeface="EB Garamond"/>
              </a:rPr>
              <a:t>Trabajo Citado</a:t>
            </a:r>
            <a:endParaRPr sz="3000">
              <a:solidFill>
                <a:srgbClr val="000000"/>
              </a:solidFill>
              <a:latin typeface="EB Garamond"/>
              <a:ea typeface="EB Garamond"/>
              <a:cs typeface="EB Garamond"/>
              <a:sym typeface="EB Garamond"/>
            </a:endParaRPr>
          </a:p>
        </p:txBody>
      </p:sp>
      <p:sp>
        <p:nvSpPr>
          <p:cNvPr id="385" name="Google Shape;385;p27"/>
          <p:cNvSpPr txBox="1">
            <a:spLocks noGrp="1"/>
          </p:cNvSpPr>
          <p:nvPr>
            <p:ph type="body" idx="1"/>
          </p:nvPr>
        </p:nvSpPr>
        <p:spPr>
          <a:xfrm>
            <a:off x="883225" y="1619250"/>
            <a:ext cx="7516200" cy="29751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Menéndez Samará, Adolfo. </a:t>
            </a:r>
            <a:r>
              <a:rPr lang="en" sz="1400">
                <a:solidFill>
                  <a:srgbClr val="000000"/>
                </a:solidFill>
                <a:latin typeface="EB Garamond Regular"/>
                <a:ea typeface="EB Garamond Regular"/>
                <a:cs typeface="EB Garamond Regular"/>
                <a:sym typeface="EB Garamond Regular"/>
              </a:rPr>
              <a:t>“</a:t>
            </a:r>
            <a:r>
              <a:rPr lang="en" sz="1400" i="1">
                <a:solidFill>
                  <a:srgbClr val="000000"/>
                </a:solidFill>
                <a:latin typeface="EB Garamond Regular"/>
                <a:ea typeface="EB Garamond Regular"/>
                <a:cs typeface="EB Garamond Regular"/>
                <a:sym typeface="EB Garamond Regular"/>
              </a:rPr>
              <a:t>Fanatismo y misticismo, Su valor social y otros ensayos” www.cervantesvirtual.com</a:t>
            </a:r>
            <a:endParaRPr sz="1400">
              <a:solidFill>
                <a:srgbClr val="000000"/>
              </a:solidFill>
              <a:highlight>
                <a:srgbClr val="FFFFFF"/>
              </a:highlight>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Google image. Retrieved from www.elmundo.es</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Di verso, Laura. ”5 poemas de Santa Teresa”. Zenda. 20 Dic. 2017.</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Google image. Retrieved from oscarydavidnieves.blogspot.com</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Google image. Retrieved from www.obsegorbecastellon.es</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Google image. Retrieved from </a:t>
            </a:r>
            <a:r>
              <a:rPr lang="en" sz="1400" i="1">
                <a:solidFill>
                  <a:srgbClr val="000000"/>
                </a:solidFill>
                <a:uFill>
                  <a:noFill/>
                </a:uFill>
                <a:latin typeface="EB Garamond Regular"/>
                <a:ea typeface="EB Garamond Regular"/>
                <a:cs typeface="EB Garamond Regular"/>
                <a:sym typeface="EB Garamond Regular"/>
                <a:hlinkClick r:id="rId3"/>
              </a:rPr>
              <a:t>www.infovaticana.com</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uFill>
                  <a:noFill/>
                </a:uFill>
                <a:latin typeface="EB Garamond Regular"/>
                <a:ea typeface="EB Garamond Regular"/>
                <a:cs typeface="EB Garamond Regular"/>
                <a:sym typeface="EB Garamond Regular"/>
                <a:hlinkClick r:id="rId4"/>
              </a:rPr>
              <a:t>http://legacy.earlham.edu/~chriss/Notes/mysticism.htm</a:t>
            </a:r>
            <a:endParaRPr sz="1400" i="1">
              <a:solidFill>
                <a:srgbClr val="000000"/>
              </a:solidFill>
              <a:latin typeface="EB Garamond Regular"/>
              <a:ea typeface="EB Garamond Regular"/>
              <a:cs typeface="EB Garamond Regular"/>
              <a:sym typeface="EB Garamond Regular"/>
            </a:endParaRPr>
          </a:p>
          <a:p>
            <a:pPr marL="457200" lvl="0" indent="-317500" algn="l" rtl="0">
              <a:lnSpc>
                <a:spcPct val="150000"/>
              </a:lnSpc>
              <a:spcBef>
                <a:spcPts val="0"/>
              </a:spcBef>
              <a:spcAft>
                <a:spcPts val="0"/>
              </a:spcAft>
              <a:buClr>
                <a:srgbClr val="000000"/>
              </a:buClr>
              <a:buSzPts val="1400"/>
              <a:buFont typeface="EB Garamond Regular"/>
              <a:buChar char="●"/>
            </a:pPr>
            <a:r>
              <a:rPr lang="en" sz="1400" i="1">
                <a:solidFill>
                  <a:srgbClr val="000000"/>
                </a:solidFill>
                <a:latin typeface="EB Garamond Regular"/>
                <a:ea typeface="EB Garamond Regular"/>
                <a:cs typeface="EB Garamond Regular"/>
                <a:sym typeface="EB Garamond Regular"/>
              </a:rPr>
              <a:t>https://www.ecured.cu/Misticismo</a:t>
            </a:r>
            <a:endParaRPr sz="1400" i="1">
              <a:solidFill>
                <a:srgbClr val="000000"/>
              </a:solidFill>
              <a:latin typeface="EB Garamond Regular"/>
              <a:ea typeface="EB Garamond Regular"/>
              <a:cs typeface="EB Garamond Regular"/>
              <a:sym typeface="EB Garamond Regular"/>
            </a:endParaRPr>
          </a:p>
          <a:p>
            <a:pPr marL="457200" lvl="0" indent="0" algn="ctr" rtl="0">
              <a:lnSpc>
                <a:spcPct val="150000"/>
              </a:lnSpc>
              <a:spcBef>
                <a:spcPts val="1600"/>
              </a:spcBef>
              <a:spcAft>
                <a:spcPts val="0"/>
              </a:spcAft>
              <a:buNone/>
            </a:pPr>
            <a:endParaRPr sz="1400">
              <a:latin typeface="EB Garamond Regular"/>
              <a:ea typeface="EB Garamond Regular"/>
              <a:cs typeface="EB Garamond Regular"/>
              <a:sym typeface="EB Garamond Regular"/>
            </a:endParaRPr>
          </a:p>
          <a:p>
            <a:pPr marL="0" lvl="0" indent="0" algn="ctr" rtl="0">
              <a:spcBef>
                <a:spcPts val="1600"/>
              </a:spcBef>
              <a:spcAft>
                <a:spcPts val="1600"/>
              </a:spcAft>
              <a:buNone/>
            </a:pPr>
            <a:endParaRPr sz="1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89"/>
        <p:cNvGrpSpPr/>
        <p:nvPr/>
      </p:nvGrpSpPr>
      <p:grpSpPr>
        <a:xfrm>
          <a:off x="0" y="0"/>
          <a:ext cx="0" cy="0"/>
          <a:chOff x="0" y="0"/>
          <a:chExt cx="0" cy="0"/>
        </a:xfrm>
      </p:grpSpPr>
      <p:sp>
        <p:nvSpPr>
          <p:cNvPr id="390" name="Google Shape;390;p2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28"/>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pic>
        <p:nvPicPr>
          <p:cNvPr id="392" name="Google Shape;392;p2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EB Garamond"/>
                <a:ea typeface="EB Garamond"/>
                <a:cs typeface="EB Garamond"/>
                <a:sym typeface="EB Garamond"/>
              </a:rPr>
              <a:t>El Misticismo literario</a:t>
            </a:r>
            <a:endParaRPr>
              <a:solidFill>
                <a:srgbClr val="000000"/>
              </a:solidFill>
              <a:latin typeface="EB Garamond"/>
              <a:ea typeface="EB Garamond"/>
              <a:cs typeface="EB Garamond"/>
              <a:sym typeface="EB Garamond"/>
            </a:endParaRPr>
          </a:p>
        </p:txBody>
      </p:sp>
      <p:sp>
        <p:nvSpPr>
          <p:cNvPr id="286" name="Google Shape;286;p14"/>
          <p:cNvSpPr txBox="1">
            <a:spLocks noGrp="1"/>
          </p:cNvSpPr>
          <p:nvPr>
            <p:ph type="body" idx="1"/>
          </p:nvPr>
        </p:nvSpPr>
        <p:spPr>
          <a:xfrm>
            <a:off x="723625" y="1312400"/>
            <a:ext cx="5034600" cy="3063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Siglos XVI y XVII</a:t>
            </a:r>
            <a:endParaRPr sz="2000">
              <a:solidFill>
                <a:srgbClr val="000000"/>
              </a:solidFill>
              <a:latin typeface="EB Garamond Regular"/>
              <a:ea typeface="EB Garamond Regular"/>
              <a:cs typeface="EB Garamond Regular"/>
              <a:sym typeface="EB Garamond Regular"/>
            </a:endParaRPr>
          </a:p>
          <a:p>
            <a:pPr marL="457200" lvl="0" indent="-355600" algn="l" rtl="0">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Doctrina religiosa y filosófica que enseña la comunicación directa entre el hombre y la divinidad a través de la intuición o el éxtasis </a:t>
            </a:r>
            <a:endParaRPr sz="2000">
              <a:solidFill>
                <a:srgbClr val="000000"/>
              </a:solidFill>
              <a:latin typeface="EB Garamond Regular"/>
              <a:ea typeface="EB Garamond Regular"/>
              <a:cs typeface="EB Garamond Regular"/>
              <a:sym typeface="EB Garamond Regular"/>
            </a:endParaRPr>
          </a:p>
          <a:p>
            <a:pPr marL="457200" lvl="0" indent="-355600" algn="l" rtl="0">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Relacionado generalmente con la santidad</a:t>
            </a:r>
            <a:endParaRPr sz="2000">
              <a:solidFill>
                <a:srgbClr val="000000"/>
              </a:solidFill>
              <a:latin typeface="EB Garamond Regular"/>
              <a:ea typeface="EB Garamond Regular"/>
              <a:cs typeface="EB Garamond Regular"/>
              <a:sym typeface="EB Garamond Regular"/>
            </a:endParaRPr>
          </a:p>
          <a:p>
            <a:pPr marL="457200" lvl="0" indent="-355600" algn="l" rtl="0">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Vinculado a la historia del Cristianismo</a:t>
            </a:r>
            <a:endParaRPr sz="20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87" name="Google Shape;287;p14"/>
          <p:cNvPicPr preferRelativeResize="0"/>
          <p:nvPr/>
        </p:nvPicPr>
        <p:blipFill>
          <a:blip r:embed="rId3">
            <a:alphaModFix/>
          </a:blip>
          <a:stretch>
            <a:fillRect/>
          </a:stretch>
        </p:blipFill>
        <p:spPr>
          <a:xfrm>
            <a:off x="6083463" y="1480663"/>
            <a:ext cx="2581275" cy="322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latin typeface="EB Garamond"/>
                <a:ea typeface="EB Garamond"/>
                <a:cs typeface="EB Garamond"/>
                <a:sym typeface="EB Garamond"/>
              </a:rPr>
              <a:t>Contexto historico</a:t>
            </a:r>
            <a:endParaRPr sz="3600">
              <a:solidFill>
                <a:srgbClr val="000000"/>
              </a:solidFill>
              <a:latin typeface="EB Garamond"/>
              <a:ea typeface="EB Garamond"/>
              <a:cs typeface="EB Garamond"/>
              <a:sym typeface="EB Garamond"/>
            </a:endParaRPr>
          </a:p>
        </p:txBody>
      </p:sp>
      <p:sp>
        <p:nvSpPr>
          <p:cNvPr id="293" name="Google Shape;293;p15"/>
          <p:cNvSpPr txBox="1">
            <a:spLocks noGrp="1"/>
          </p:cNvSpPr>
          <p:nvPr>
            <p:ph type="body" idx="1"/>
          </p:nvPr>
        </p:nvSpPr>
        <p:spPr>
          <a:xfrm>
            <a:off x="1007050" y="1509575"/>
            <a:ext cx="7163400" cy="30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latin typeface="EB Garamond Regular"/>
                <a:ea typeface="EB Garamond Regular"/>
                <a:cs typeface="EB Garamond Regular"/>
                <a:sym typeface="EB Garamond Regular"/>
              </a:rPr>
              <a:t>La contrarreforma </a:t>
            </a:r>
            <a:endParaRPr sz="28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r>
              <a:rPr lang="en" sz="2800">
                <a:solidFill>
                  <a:srgbClr val="000000"/>
                </a:solidFill>
                <a:latin typeface="EB Garamond Regular"/>
                <a:ea typeface="EB Garamond Regular"/>
                <a:cs typeface="EB Garamond Regular"/>
                <a:sym typeface="EB Garamond Regular"/>
              </a:rPr>
              <a:t>Renovación la iglesia catolica</a:t>
            </a:r>
            <a:endParaRPr sz="2800">
              <a:solidFill>
                <a:srgbClr val="000000"/>
              </a:solidFill>
              <a:latin typeface="EB Garamond Regular"/>
              <a:ea typeface="EB Garamond Regular"/>
              <a:cs typeface="EB Garamond Regular"/>
              <a:sym typeface="EB Garamond Regular"/>
            </a:endParaRPr>
          </a:p>
          <a:p>
            <a:pPr marL="901700" lvl="0" indent="-381000" algn="l" rtl="0">
              <a:spcBef>
                <a:spcPts val="1600"/>
              </a:spcBef>
              <a:spcAft>
                <a:spcPts val="0"/>
              </a:spcAft>
              <a:buClr>
                <a:srgbClr val="222222"/>
              </a:buClr>
              <a:buSzPts val="2400"/>
              <a:buFont typeface="EB Garamond Regular"/>
              <a:buAutoNum type="arabicPeriod"/>
            </a:pPr>
            <a:r>
              <a:rPr lang="en" sz="2400">
                <a:solidFill>
                  <a:srgbClr val="222222"/>
                </a:solidFill>
                <a:latin typeface="EB Garamond Regular"/>
                <a:ea typeface="EB Garamond Regular"/>
                <a:cs typeface="EB Garamond Regular"/>
                <a:sym typeface="EB Garamond Regular"/>
              </a:rPr>
              <a:t>Nombrar cardenales y obispos de gran integridad moral</a:t>
            </a:r>
            <a:endParaRPr sz="2400">
              <a:solidFill>
                <a:srgbClr val="222222"/>
              </a:solidFill>
              <a:latin typeface="EB Garamond Regular"/>
              <a:ea typeface="EB Garamond Regular"/>
              <a:cs typeface="EB Garamond Regular"/>
              <a:sym typeface="EB Garamond Regular"/>
            </a:endParaRPr>
          </a:p>
          <a:p>
            <a:pPr marL="901700" lvl="0" indent="-381000" algn="l" rtl="0">
              <a:spcBef>
                <a:spcPts val="0"/>
              </a:spcBef>
              <a:spcAft>
                <a:spcPts val="0"/>
              </a:spcAft>
              <a:buClr>
                <a:srgbClr val="222222"/>
              </a:buClr>
              <a:buSzPts val="2400"/>
              <a:buFont typeface="EB Garamond Regular"/>
              <a:buAutoNum type="arabicPeriod"/>
            </a:pPr>
            <a:r>
              <a:rPr lang="en" sz="2400">
                <a:solidFill>
                  <a:srgbClr val="222222"/>
                </a:solidFill>
                <a:latin typeface="EB Garamond Regular"/>
                <a:ea typeface="EB Garamond Regular"/>
                <a:cs typeface="EB Garamond Regular"/>
                <a:sym typeface="EB Garamond Regular"/>
              </a:rPr>
              <a:t>Crear seminarios en muchas de las </a:t>
            </a:r>
            <a:r>
              <a:rPr lang="en" sz="2400">
                <a:solidFill>
                  <a:srgbClr val="000000"/>
                </a:solidFill>
                <a:uFill>
                  <a:noFill/>
                </a:uFill>
                <a:latin typeface="EB Garamond Regular"/>
                <a:ea typeface="EB Garamond Regular"/>
                <a:cs typeface="EB Garamond Regular"/>
                <a:sym typeface="EB Garamond Regular"/>
                <a:hlinkClick r:id="rId3"/>
              </a:rPr>
              <a:t>diócesis</a:t>
            </a:r>
            <a:endParaRPr sz="2400">
              <a:solidFill>
                <a:srgbClr val="000000"/>
              </a:solidFill>
              <a:latin typeface="EB Garamond Regular"/>
              <a:ea typeface="EB Garamond Regular"/>
              <a:cs typeface="EB Garamond Regular"/>
              <a:sym typeface="EB Garamond Regular"/>
            </a:endParaRPr>
          </a:p>
          <a:p>
            <a:pPr marL="0" lvl="0" indent="0" algn="l" rtl="0">
              <a:spcBef>
                <a:spcPts val="100"/>
              </a:spcBef>
              <a:spcAft>
                <a:spcPts val="0"/>
              </a:spcAft>
              <a:buNone/>
            </a:pPr>
            <a:endParaRPr sz="28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sz="28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sz="20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260500" y="304175"/>
            <a:ext cx="70305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rgbClr val="000000"/>
                </a:solidFill>
                <a:latin typeface="EB Garamond"/>
                <a:ea typeface="EB Garamond"/>
                <a:cs typeface="EB Garamond"/>
                <a:sym typeface="EB Garamond"/>
              </a:rPr>
              <a:t>Las tres Vías</a:t>
            </a:r>
            <a:r>
              <a:rPr lang="en">
                <a:latin typeface="EB Garamond"/>
                <a:ea typeface="EB Garamond"/>
                <a:cs typeface="EB Garamond"/>
                <a:sym typeface="EB Garamond"/>
              </a:rPr>
              <a:t> </a:t>
            </a:r>
            <a:endParaRPr/>
          </a:p>
        </p:txBody>
      </p:sp>
      <p:sp>
        <p:nvSpPr>
          <p:cNvPr id="299" name="Google Shape;299;p16"/>
          <p:cNvSpPr txBox="1">
            <a:spLocks noGrp="1"/>
          </p:cNvSpPr>
          <p:nvPr>
            <p:ph type="body" idx="1"/>
          </p:nvPr>
        </p:nvSpPr>
        <p:spPr>
          <a:xfrm>
            <a:off x="6092238" y="2883150"/>
            <a:ext cx="3276900" cy="381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EB Garamond Regular"/>
              <a:buChar char="★"/>
            </a:pPr>
            <a:r>
              <a:rPr lang="en" sz="2400">
                <a:latin typeface="EB Garamond Regular"/>
                <a:ea typeface="EB Garamond Regular"/>
                <a:cs typeface="EB Garamond Regular"/>
                <a:sym typeface="EB Garamond Regular"/>
              </a:rPr>
              <a:t>Vía iluminativa</a:t>
            </a:r>
            <a:endParaRPr sz="2400">
              <a:latin typeface="EB Garamond Regular"/>
              <a:ea typeface="EB Garamond Regular"/>
              <a:cs typeface="EB Garamond Regular"/>
              <a:sym typeface="EB Garamond Regular"/>
            </a:endParaRPr>
          </a:p>
          <a:p>
            <a:pPr marL="0" lvl="0" indent="0" algn="l" rtl="0">
              <a:spcBef>
                <a:spcPts val="1600"/>
              </a:spcBef>
              <a:spcAft>
                <a:spcPts val="0"/>
              </a:spcAft>
              <a:buNone/>
            </a:pPr>
            <a:endParaRPr sz="2400" b="1"/>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300" name="Google Shape;300;p16"/>
          <p:cNvPicPr preferRelativeResize="0"/>
          <p:nvPr/>
        </p:nvPicPr>
        <p:blipFill>
          <a:blip r:embed="rId3">
            <a:alphaModFix/>
          </a:blip>
          <a:stretch>
            <a:fillRect/>
          </a:stretch>
        </p:blipFill>
        <p:spPr>
          <a:xfrm>
            <a:off x="1182825" y="1408500"/>
            <a:ext cx="2125800" cy="1626237"/>
          </a:xfrm>
          <a:prstGeom prst="rect">
            <a:avLst/>
          </a:prstGeom>
          <a:noFill/>
          <a:ln>
            <a:noFill/>
          </a:ln>
        </p:spPr>
      </p:pic>
      <p:pic>
        <p:nvPicPr>
          <p:cNvPr id="301" name="Google Shape;301;p16"/>
          <p:cNvPicPr preferRelativeResize="0"/>
          <p:nvPr/>
        </p:nvPicPr>
        <p:blipFill>
          <a:blip r:embed="rId4">
            <a:alphaModFix/>
          </a:blip>
          <a:stretch>
            <a:fillRect/>
          </a:stretch>
        </p:blipFill>
        <p:spPr>
          <a:xfrm>
            <a:off x="5957500" y="1421475"/>
            <a:ext cx="2042775" cy="1600275"/>
          </a:xfrm>
          <a:prstGeom prst="rect">
            <a:avLst/>
          </a:prstGeom>
          <a:noFill/>
          <a:ln>
            <a:noFill/>
          </a:ln>
        </p:spPr>
      </p:pic>
      <p:pic>
        <p:nvPicPr>
          <p:cNvPr id="302" name="Google Shape;302;p16"/>
          <p:cNvPicPr preferRelativeResize="0"/>
          <p:nvPr/>
        </p:nvPicPr>
        <p:blipFill>
          <a:blip r:embed="rId5">
            <a:alphaModFix/>
          </a:blip>
          <a:stretch>
            <a:fillRect/>
          </a:stretch>
        </p:blipFill>
        <p:spPr>
          <a:xfrm>
            <a:off x="2815350" y="2807750"/>
            <a:ext cx="3276900" cy="1889300"/>
          </a:xfrm>
          <a:prstGeom prst="rect">
            <a:avLst/>
          </a:prstGeom>
          <a:noFill/>
          <a:ln>
            <a:noFill/>
          </a:ln>
        </p:spPr>
      </p:pic>
      <p:sp>
        <p:nvSpPr>
          <p:cNvPr id="303" name="Google Shape;303;p16"/>
          <p:cNvSpPr txBox="1"/>
          <p:nvPr/>
        </p:nvSpPr>
        <p:spPr>
          <a:xfrm>
            <a:off x="295775" y="2883150"/>
            <a:ext cx="2649600" cy="468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2"/>
              </a:buClr>
              <a:buSzPts val="2400"/>
              <a:buFont typeface="EB Garamond Regular"/>
              <a:buChar char="★"/>
            </a:pPr>
            <a:r>
              <a:rPr lang="en" sz="2400">
                <a:solidFill>
                  <a:schemeClr val="dk2"/>
                </a:solidFill>
                <a:latin typeface="EB Garamond Regular"/>
                <a:ea typeface="EB Garamond Regular"/>
                <a:cs typeface="EB Garamond Regular"/>
                <a:sym typeface="EB Garamond Regular"/>
              </a:rPr>
              <a:t>Vía purificativa</a:t>
            </a:r>
            <a:endParaRPr sz="2400">
              <a:solidFill>
                <a:schemeClr val="dk2"/>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a:latin typeface="Nunito"/>
              <a:ea typeface="Nunito"/>
              <a:cs typeface="Nunito"/>
              <a:sym typeface="Nunito"/>
            </a:endParaRPr>
          </a:p>
        </p:txBody>
      </p:sp>
      <p:sp>
        <p:nvSpPr>
          <p:cNvPr id="304" name="Google Shape;304;p16"/>
          <p:cNvSpPr txBox="1"/>
          <p:nvPr/>
        </p:nvSpPr>
        <p:spPr>
          <a:xfrm>
            <a:off x="3222050" y="4697050"/>
            <a:ext cx="2125800" cy="524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2"/>
              </a:buClr>
              <a:buSzPts val="2400"/>
              <a:buFont typeface="EB Garamond Regular"/>
              <a:buChar char="★"/>
            </a:pPr>
            <a:r>
              <a:rPr lang="en" sz="2400">
                <a:solidFill>
                  <a:schemeClr val="dk2"/>
                </a:solidFill>
                <a:latin typeface="EB Garamond Regular"/>
                <a:ea typeface="EB Garamond Regular"/>
                <a:cs typeface="EB Garamond Regular"/>
                <a:sym typeface="EB Garamond Regular"/>
              </a:rPr>
              <a:t>Vía unitiva</a:t>
            </a:r>
            <a:endParaRPr sz="2400">
              <a:solidFill>
                <a:schemeClr val="dk2"/>
              </a:solidFill>
              <a:latin typeface="EB Garamond Regular"/>
              <a:ea typeface="EB Garamond Regular"/>
              <a:cs typeface="EB Garamond Regular"/>
              <a:sym typeface="EB Garamond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08"/>
        <p:cNvGrpSpPr/>
        <p:nvPr/>
      </p:nvGrpSpPr>
      <p:grpSpPr>
        <a:xfrm>
          <a:off x="0" y="0"/>
          <a:ext cx="0" cy="0"/>
          <a:chOff x="0" y="0"/>
          <a:chExt cx="0" cy="0"/>
        </a:xfrm>
      </p:grpSpPr>
      <p:sp>
        <p:nvSpPr>
          <p:cNvPr id="309" name="Google Shape;309;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000">
                <a:solidFill>
                  <a:srgbClr val="000000"/>
                </a:solidFill>
                <a:latin typeface="EB Garamond"/>
                <a:ea typeface="EB Garamond"/>
                <a:cs typeface="EB Garamond"/>
                <a:sym typeface="EB Garamond"/>
              </a:rPr>
              <a:t>Los rasgos y características</a:t>
            </a:r>
            <a:r>
              <a:rPr lang="en" sz="3000">
                <a:latin typeface="EB Garamond"/>
                <a:ea typeface="EB Garamond"/>
                <a:cs typeface="EB Garamond"/>
                <a:sym typeface="EB Garamond"/>
              </a:rPr>
              <a:t> </a:t>
            </a:r>
            <a:r>
              <a:rPr lang="en" sz="1100" b="0">
                <a:latin typeface="Open Sans"/>
                <a:ea typeface="Open Sans"/>
                <a:cs typeface="Open Sans"/>
                <a:sym typeface="Open Sans"/>
              </a:rPr>
              <a:t> </a:t>
            </a:r>
            <a:endParaRPr sz="1100"/>
          </a:p>
        </p:txBody>
      </p:sp>
      <p:sp>
        <p:nvSpPr>
          <p:cNvPr id="310" name="Google Shape;310;p17"/>
          <p:cNvSpPr txBox="1">
            <a:spLocks noGrp="1"/>
          </p:cNvSpPr>
          <p:nvPr>
            <p:ph type="body" idx="1"/>
          </p:nvPr>
        </p:nvSpPr>
        <p:spPr>
          <a:xfrm>
            <a:off x="526550" y="1286425"/>
            <a:ext cx="5673300" cy="35265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 sz="2000">
                <a:solidFill>
                  <a:srgbClr val="000000"/>
                </a:solidFill>
                <a:latin typeface="EB Garamond Regular"/>
                <a:ea typeface="EB Garamond Regular"/>
                <a:cs typeface="EB Garamond Regular"/>
                <a:sym typeface="EB Garamond Regular"/>
              </a:rPr>
              <a:t>Entre las notas distintivas de la literatura mística destacan:</a:t>
            </a:r>
            <a:endParaRPr sz="2000">
              <a:solidFill>
                <a:srgbClr val="000000"/>
              </a:solidFill>
              <a:latin typeface="EB Garamond Regular"/>
              <a:ea typeface="EB Garamond Regular"/>
              <a:cs typeface="EB Garamond Regular"/>
              <a:sym typeface="EB Garamond Regular"/>
            </a:endParaRPr>
          </a:p>
          <a:p>
            <a:pPr marL="457200" lvl="0" indent="-355600" algn="l" rtl="0">
              <a:lnSpc>
                <a:spcPct val="150000"/>
              </a:lnSpc>
              <a:spcBef>
                <a:spcPts val="120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Un lenguaje paradójico</a:t>
            </a:r>
            <a:endParaRPr sz="2000" i="1">
              <a:solidFill>
                <a:srgbClr val="000000"/>
              </a:solidFill>
              <a:latin typeface="EB Garamond Regular"/>
              <a:ea typeface="EB Garamond Regular"/>
              <a:cs typeface="EB Garamond Regular"/>
              <a:sym typeface="EB Garamond Regular"/>
            </a:endParaRPr>
          </a:p>
          <a:p>
            <a:pPr marL="457200" lvl="0" indent="-355600" algn="l" rtl="0">
              <a:lnSpc>
                <a:spcPct val="150000"/>
              </a:lnSpc>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Una preparación ascética (proceso de interiorización, supresión de los sentidos</a:t>
            </a:r>
            <a:endParaRPr sz="2000">
              <a:solidFill>
                <a:srgbClr val="000000"/>
              </a:solidFill>
              <a:latin typeface="EB Garamond Regular"/>
              <a:ea typeface="EB Garamond Regular"/>
              <a:cs typeface="EB Garamond Regular"/>
              <a:sym typeface="EB Garamond Regular"/>
            </a:endParaRPr>
          </a:p>
          <a:p>
            <a:pPr marL="457200" lvl="0" indent="-355600" algn="l" rtl="0">
              <a:lnSpc>
                <a:spcPct val="150000"/>
              </a:lnSpc>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Articulación de la unión mística en lenguaje paralelo al del amor humano</a:t>
            </a:r>
            <a:endParaRPr sz="2000">
              <a:solidFill>
                <a:srgbClr val="000000"/>
              </a:solidFill>
              <a:latin typeface="EB Garamond Regular"/>
              <a:ea typeface="EB Garamond Regular"/>
              <a:cs typeface="EB Garamond Regular"/>
              <a:sym typeface="EB Garamond Regular"/>
            </a:endParaRPr>
          </a:p>
          <a:p>
            <a:pPr marL="457200" lvl="0" indent="0" algn="l" rtl="0">
              <a:lnSpc>
                <a:spcPct val="150000"/>
              </a:lnSpc>
              <a:spcBef>
                <a:spcPts val="0"/>
              </a:spcBef>
              <a:spcAft>
                <a:spcPts val="0"/>
              </a:spcAft>
              <a:buNone/>
            </a:pPr>
            <a:endParaRPr sz="24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pic>
        <p:nvPicPr>
          <p:cNvPr id="311" name="Google Shape;311;p17"/>
          <p:cNvPicPr preferRelativeResize="0"/>
          <p:nvPr/>
        </p:nvPicPr>
        <p:blipFill>
          <a:blip r:embed="rId3">
            <a:alphaModFix/>
          </a:blip>
          <a:stretch>
            <a:fillRect/>
          </a:stretch>
        </p:blipFill>
        <p:spPr>
          <a:xfrm>
            <a:off x="6199850" y="1182600"/>
            <a:ext cx="2165475" cy="3526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000">
                <a:solidFill>
                  <a:srgbClr val="000000"/>
                </a:solidFill>
                <a:latin typeface="EB Garamond"/>
                <a:ea typeface="EB Garamond"/>
                <a:cs typeface="EB Garamond"/>
                <a:sym typeface="EB Garamond"/>
              </a:rPr>
              <a:t>Los rasgos y características</a:t>
            </a:r>
            <a:r>
              <a:rPr lang="en" sz="3000" b="0">
                <a:latin typeface="Open Sans"/>
                <a:ea typeface="Open Sans"/>
                <a:cs typeface="Open Sans"/>
                <a:sym typeface="Open Sans"/>
              </a:rPr>
              <a:t> </a:t>
            </a:r>
            <a:endParaRPr sz="3000"/>
          </a:p>
        </p:txBody>
      </p:sp>
      <p:sp>
        <p:nvSpPr>
          <p:cNvPr id="317" name="Google Shape;317;p18"/>
          <p:cNvSpPr txBox="1">
            <a:spLocks noGrp="1"/>
          </p:cNvSpPr>
          <p:nvPr>
            <p:ph type="body" idx="1"/>
          </p:nvPr>
        </p:nvSpPr>
        <p:spPr>
          <a:xfrm>
            <a:off x="838025" y="1401625"/>
            <a:ext cx="5421000" cy="33075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EB Garamond Regular"/>
              <a:buChar char="★"/>
            </a:pPr>
            <a:r>
              <a:rPr lang="en" sz="2000">
                <a:solidFill>
                  <a:srgbClr val="000000"/>
                </a:solidFill>
                <a:latin typeface="EB Garamond Regular"/>
                <a:ea typeface="EB Garamond Regular"/>
                <a:cs typeface="EB Garamond Regular"/>
                <a:sym typeface="EB Garamond Regular"/>
              </a:rPr>
              <a:t>Búsqueda de la comunicación directa con Dios</a:t>
            </a:r>
            <a:endParaRPr sz="2000">
              <a:solidFill>
                <a:srgbClr val="000000"/>
              </a:solidFill>
              <a:latin typeface="EB Garamond Regular"/>
              <a:ea typeface="EB Garamond Regular"/>
              <a:cs typeface="EB Garamond Regular"/>
              <a:sym typeface="EB Garamond Regular"/>
            </a:endParaRPr>
          </a:p>
          <a:p>
            <a:pPr marL="457200" lvl="0" indent="-381000" algn="l" rtl="0">
              <a:lnSpc>
                <a:spcPct val="150000"/>
              </a:lnSpc>
              <a:spcBef>
                <a:spcPts val="0"/>
              </a:spcBef>
              <a:spcAft>
                <a:spcPts val="0"/>
              </a:spcAft>
              <a:buClr>
                <a:srgbClr val="000000"/>
              </a:buClr>
              <a:buSzPts val="2400"/>
              <a:buChar char="★"/>
            </a:pPr>
            <a:r>
              <a:rPr lang="en" sz="2000">
                <a:solidFill>
                  <a:srgbClr val="000000"/>
                </a:solidFill>
                <a:latin typeface="EB Garamond Regular"/>
                <a:ea typeface="EB Garamond Regular"/>
                <a:cs typeface="EB Garamond Regular"/>
                <a:sym typeface="EB Garamond Regular"/>
              </a:rPr>
              <a:t>Vivir dentro de la plenitud</a:t>
            </a:r>
            <a:r>
              <a:rPr lang="en" sz="2400">
                <a:solidFill>
                  <a:srgbClr val="000000"/>
                </a:solidFill>
                <a:latin typeface="EB Garamond Regular"/>
                <a:ea typeface="EB Garamond Regular"/>
                <a:cs typeface="EB Garamond Regular"/>
                <a:sym typeface="EB Garamond Regular"/>
              </a:rPr>
              <a:t> </a:t>
            </a:r>
            <a:endParaRPr sz="2400">
              <a:solidFill>
                <a:srgbClr val="000000"/>
              </a:solidFill>
              <a:latin typeface="EB Garamond Regular"/>
              <a:ea typeface="EB Garamond Regular"/>
              <a:cs typeface="EB Garamond Regular"/>
              <a:sym typeface="EB Garamond Regular"/>
            </a:endParaRPr>
          </a:p>
          <a:p>
            <a:pPr marL="457200" lvl="0" indent="-381000" algn="l" rtl="0">
              <a:lnSpc>
                <a:spcPct val="200000"/>
              </a:lnSpc>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Relación con la religión </a:t>
            </a:r>
            <a:endParaRPr sz="2400">
              <a:solidFill>
                <a:srgbClr val="000000"/>
              </a:solidFill>
              <a:latin typeface="EB Garamond Regular"/>
              <a:ea typeface="EB Garamond Regular"/>
              <a:cs typeface="EB Garamond Regular"/>
              <a:sym typeface="EB Garamond Regular"/>
            </a:endParaRPr>
          </a:p>
          <a:p>
            <a:pPr marL="457200" lvl="0" indent="-381000" algn="l" rtl="0">
              <a:lnSpc>
                <a:spcPct val="200000"/>
              </a:lnSpc>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LLena un vacío del corazón </a:t>
            </a:r>
            <a:endParaRPr sz="2400">
              <a:solidFill>
                <a:srgbClr val="000000"/>
              </a:solidFill>
              <a:latin typeface="EB Garamond Regular"/>
              <a:ea typeface="EB Garamond Regular"/>
              <a:cs typeface="EB Garamond Regular"/>
              <a:sym typeface="EB Garamond Regul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18" name="Google Shape;318;p18"/>
          <p:cNvSpPr txBox="1"/>
          <p:nvPr/>
        </p:nvSpPr>
        <p:spPr>
          <a:xfrm>
            <a:off x="2565950" y="2571750"/>
            <a:ext cx="15000" cy="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pic>
        <p:nvPicPr>
          <p:cNvPr id="319" name="Google Shape;319;p18"/>
          <p:cNvPicPr preferRelativeResize="0"/>
          <p:nvPr/>
        </p:nvPicPr>
        <p:blipFill>
          <a:blip r:embed="rId3">
            <a:alphaModFix/>
          </a:blip>
          <a:stretch>
            <a:fillRect/>
          </a:stretch>
        </p:blipFill>
        <p:spPr>
          <a:xfrm>
            <a:off x="6259025" y="1597875"/>
            <a:ext cx="2580176" cy="2825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1303800" y="598575"/>
            <a:ext cx="7030500" cy="6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latin typeface="EB Garamond"/>
                <a:ea typeface="EB Garamond"/>
                <a:cs typeface="EB Garamond"/>
                <a:sym typeface="EB Garamond"/>
              </a:rPr>
              <a:t>Autores y obras</a:t>
            </a:r>
            <a:r>
              <a:rPr lang="en" sz="3600">
                <a:latin typeface="EB Garamond"/>
                <a:ea typeface="EB Garamond"/>
                <a:cs typeface="EB Garamond"/>
                <a:sym typeface="EB Garamond"/>
              </a:rPr>
              <a:t> </a:t>
            </a:r>
            <a:endParaRPr sz="3600"/>
          </a:p>
          <a:p>
            <a:pPr marL="0" lvl="0" indent="0" algn="l" rtl="0">
              <a:lnSpc>
                <a:spcPct val="115000"/>
              </a:lnSpc>
              <a:spcBef>
                <a:spcPts val="0"/>
              </a:spcBef>
              <a:spcAft>
                <a:spcPts val="1600"/>
              </a:spcAft>
              <a:buNone/>
            </a:pPr>
            <a:endParaRPr sz="3000">
              <a:solidFill>
                <a:srgbClr val="000000"/>
              </a:solidFill>
              <a:latin typeface="EB Garamond"/>
              <a:ea typeface="EB Garamond"/>
              <a:cs typeface="EB Garamond"/>
              <a:sym typeface="EB Garamond"/>
            </a:endParaRPr>
          </a:p>
        </p:txBody>
      </p:sp>
      <p:sp>
        <p:nvSpPr>
          <p:cNvPr id="325" name="Google Shape;325;p19"/>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endParaRPr sz="2400">
              <a:solidFill>
                <a:srgbClr val="000000"/>
              </a:solidFill>
              <a:latin typeface="EB Garamond Regular"/>
              <a:ea typeface="EB Garamond Regular"/>
              <a:cs typeface="EB Garamond Regular"/>
              <a:sym typeface="EB Garamond Regul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26" name="Google Shape;326;p19"/>
          <p:cNvSpPr txBox="1"/>
          <p:nvPr/>
        </p:nvSpPr>
        <p:spPr>
          <a:xfrm>
            <a:off x="2565950" y="2571750"/>
            <a:ext cx="15000" cy="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327" name="Google Shape;327;p19"/>
          <p:cNvSpPr txBox="1">
            <a:spLocks noGrp="1"/>
          </p:cNvSpPr>
          <p:nvPr>
            <p:ph type="body" idx="2"/>
          </p:nvPr>
        </p:nvSpPr>
        <p:spPr>
          <a:xfrm>
            <a:off x="4817075" y="1613550"/>
            <a:ext cx="3660300" cy="291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000000"/>
                </a:solidFill>
                <a:latin typeface="EB Garamond"/>
                <a:ea typeface="EB Garamond"/>
                <a:cs typeface="EB Garamond"/>
                <a:sym typeface="EB Garamond"/>
              </a:rPr>
              <a:t>San Juan de la Cruz</a:t>
            </a:r>
            <a:endParaRPr sz="2400" b="1">
              <a:solidFill>
                <a:srgbClr val="000000"/>
              </a:solidFill>
              <a:latin typeface="EB Garamond"/>
              <a:ea typeface="EB Garamond"/>
              <a:cs typeface="EB Garamond"/>
              <a:sym typeface="EB Garamond"/>
            </a:endParaRPr>
          </a:p>
          <a:p>
            <a:pPr marL="0" lvl="0" indent="0" algn="l" rtl="0">
              <a:lnSpc>
                <a:spcPct val="100000"/>
              </a:lnSpc>
              <a:spcBef>
                <a:spcPts val="0"/>
              </a:spcBef>
              <a:spcAft>
                <a:spcPts val="0"/>
              </a:spcAft>
              <a:buNone/>
            </a:pP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LLama de amor viva</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Cántico espiritual</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Noche oscura </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Coplas del alma que pena por ver a Dios</a:t>
            </a:r>
            <a:endParaRPr sz="2400">
              <a:solidFill>
                <a:srgbClr val="000000"/>
              </a:solidFill>
              <a:latin typeface="EB Garamond Regular"/>
              <a:ea typeface="EB Garamond Regular"/>
              <a:cs typeface="EB Garamond Regular"/>
              <a:sym typeface="EB Garamond Regul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328" name="Google Shape;328;p19"/>
          <p:cNvPicPr preferRelativeResize="0"/>
          <p:nvPr/>
        </p:nvPicPr>
        <p:blipFill>
          <a:blip r:embed="rId3">
            <a:alphaModFix/>
          </a:blip>
          <a:stretch>
            <a:fillRect/>
          </a:stretch>
        </p:blipFill>
        <p:spPr>
          <a:xfrm>
            <a:off x="1108100" y="1676075"/>
            <a:ext cx="3290725" cy="302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latin typeface="EB Garamond"/>
                <a:ea typeface="EB Garamond"/>
                <a:cs typeface="EB Garamond"/>
                <a:sym typeface="EB Garamond"/>
              </a:rPr>
              <a:t>Autores y obras</a:t>
            </a:r>
            <a:r>
              <a:rPr lang="en" sz="3600">
                <a:latin typeface="EB Garamond"/>
                <a:ea typeface="EB Garamond"/>
                <a:cs typeface="EB Garamond"/>
                <a:sym typeface="EB Garamond"/>
              </a:rPr>
              <a:t> </a:t>
            </a:r>
            <a:endParaRPr sz="3600"/>
          </a:p>
        </p:txBody>
      </p:sp>
      <p:sp>
        <p:nvSpPr>
          <p:cNvPr id="334" name="Google Shape;334;p20"/>
          <p:cNvSpPr txBox="1">
            <a:spLocks noGrp="1"/>
          </p:cNvSpPr>
          <p:nvPr>
            <p:ph type="body" idx="1"/>
          </p:nvPr>
        </p:nvSpPr>
        <p:spPr>
          <a:xfrm>
            <a:off x="630500" y="1248950"/>
            <a:ext cx="3941400" cy="3385800"/>
          </a:xfrm>
          <a:prstGeom prst="rect">
            <a:avLst/>
          </a:prstGeom>
        </p:spPr>
        <p:txBody>
          <a:bodyPr spcFirstLastPara="1" wrap="square" lIns="91425" tIns="91425" rIns="91425" bIns="91425" anchor="t" anchorCtr="0">
            <a:noAutofit/>
          </a:bodyPr>
          <a:lstStyle/>
          <a:p>
            <a:pPr marL="457200" lvl="0" indent="0" algn="l" rtl="0">
              <a:lnSpc>
                <a:spcPct val="123260"/>
              </a:lnSpc>
              <a:spcBef>
                <a:spcPts val="600"/>
              </a:spcBef>
              <a:spcAft>
                <a:spcPts val="0"/>
              </a:spcAft>
              <a:buNone/>
            </a:pPr>
            <a:r>
              <a:rPr lang="en" sz="2600" b="1">
                <a:solidFill>
                  <a:srgbClr val="000000"/>
                </a:solidFill>
                <a:latin typeface="EB Garamond"/>
                <a:ea typeface="EB Garamond"/>
                <a:cs typeface="EB Garamond"/>
                <a:sym typeface="EB Garamond"/>
              </a:rPr>
              <a:t>San Juan de Ávila </a:t>
            </a:r>
            <a:endParaRPr sz="2600" b="1">
              <a:solidFill>
                <a:srgbClr val="000000"/>
              </a:solidFill>
              <a:latin typeface="EB Garamond"/>
              <a:ea typeface="EB Garamond"/>
              <a:cs typeface="EB Garamond"/>
              <a:sym typeface="EB Garamond"/>
            </a:endParaRPr>
          </a:p>
          <a:p>
            <a:pPr marL="457200" lvl="0" indent="-368300" algn="l" rtl="0">
              <a:lnSpc>
                <a:spcPct val="123260"/>
              </a:lnSpc>
              <a:spcBef>
                <a:spcPts val="600"/>
              </a:spcBef>
              <a:spcAft>
                <a:spcPts val="0"/>
              </a:spcAft>
              <a:buClr>
                <a:srgbClr val="000000"/>
              </a:buClr>
              <a:buSzPts val="2200"/>
              <a:buFont typeface="EB Garamond Regular"/>
              <a:buChar char="★"/>
            </a:pPr>
            <a:r>
              <a:rPr lang="en" sz="2200">
                <a:solidFill>
                  <a:srgbClr val="000000"/>
                </a:solidFill>
                <a:latin typeface="EB Garamond Regular"/>
                <a:ea typeface="EB Garamond Regular"/>
                <a:cs typeface="EB Garamond Regular"/>
                <a:sym typeface="EB Garamond Regular"/>
              </a:rPr>
              <a:t>Se le atribuye el soneto anónimo </a:t>
            </a:r>
            <a:r>
              <a:rPr lang="en" sz="2200">
                <a:solidFill>
                  <a:srgbClr val="000000"/>
                </a:solidFill>
                <a:uFill>
                  <a:noFill/>
                </a:uFill>
                <a:latin typeface="EB Garamond Regular"/>
                <a:ea typeface="EB Garamond Regular"/>
                <a:cs typeface="EB Garamond Regular"/>
                <a:sym typeface="EB Garamond Regular"/>
                <a:hlinkClick r:id="rId3"/>
              </a:rPr>
              <a:t>"No me mueve, mi Dios, para quererte..."</a:t>
            </a:r>
            <a:endParaRPr sz="2200">
              <a:solidFill>
                <a:srgbClr val="000000"/>
              </a:solidFill>
              <a:latin typeface="EB Garamond Regular"/>
              <a:ea typeface="EB Garamond Regular"/>
              <a:cs typeface="EB Garamond Regular"/>
              <a:sym typeface="EB Garamond Regular"/>
            </a:endParaRPr>
          </a:p>
          <a:p>
            <a:pPr marL="457200" lvl="0" indent="0" algn="l" rtl="0">
              <a:lnSpc>
                <a:spcPct val="123260"/>
              </a:lnSpc>
              <a:spcBef>
                <a:spcPts val="600"/>
              </a:spcBef>
              <a:spcAft>
                <a:spcPts val="0"/>
              </a:spcAft>
              <a:buNone/>
            </a:pPr>
            <a:endParaRPr sz="2200">
              <a:solidFill>
                <a:srgbClr val="000000"/>
              </a:solidFill>
              <a:latin typeface="EB Garamond Regular"/>
              <a:ea typeface="EB Garamond Regular"/>
              <a:cs typeface="EB Garamond Regular"/>
              <a:sym typeface="EB Garamond Regular"/>
            </a:endParaRPr>
          </a:p>
          <a:p>
            <a:pPr marL="457200" lvl="0" indent="-368300" algn="l" rtl="0">
              <a:lnSpc>
                <a:spcPct val="123260"/>
              </a:lnSpc>
              <a:spcBef>
                <a:spcPts val="600"/>
              </a:spcBef>
              <a:spcAft>
                <a:spcPts val="0"/>
              </a:spcAft>
              <a:buClr>
                <a:srgbClr val="000000"/>
              </a:buClr>
              <a:buSzPts val="2200"/>
              <a:buFont typeface="EB Garamond Regular"/>
              <a:buChar char="★"/>
            </a:pPr>
            <a:r>
              <a:rPr lang="en" sz="2200">
                <a:solidFill>
                  <a:srgbClr val="000000"/>
                </a:solidFill>
                <a:latin typeface="EB Garamond Regular"/>
                <a:ea typeface="EB Garamond Regular"/>
                <a:cs typeface="EB Garamond Regular"/>
                <a:sym typeface="EB Garamond Regular"/>
              </a:rPr>
              <a:t>Triunfos del amor de Dios</a:t>
            </a:r>
            <a:endParaRPr sz="2200">
              <a:solidFill>
                <a:srgbClr val="000000"/>
              </a:solidFill>
              <a:latin typeface="EB Garamond Regular"/>
              <a:ea typeface="EB Garamond Regular"/>
              <a:cs typeface="EB Garamond Regular"/>
              <a:sym typeface="EB Garamond Regular"/>
            </a:endParaRPr>
          </a:p>
          <a:p>
            <a:pPr marL="0" lvl="0" indent="0" algn="l" rtl="0">
              <a:lnSpc>
                <a:spcPct val="123260"/>
              </a:lnSpc>
              <a:spcBef>
                <a:spcPts val="600"/>
              </a:spcBef>
              <a:spcAft>
                <a:spcPts val="0"/>
              </a:spcAft>
              <a:buNone/>
            </a:pPr>
            <a:endParaRPr sz="2400">
              <a:solidFill>
                <a:srgbClr val="000000"/>
              </a:solidFill>
              <a:latin typeface="EB Garamond Regular"/>
              <a:ea typeface="EB Garamond Regular"/>
              <a:cs typeface="EB Garamond Regular"/>
              <a:sym typeface="EB Garamond Regular"/>
            </a:endParaRPr>
          </a:p>
          <a:p>
            <a:pPr marL="0" lvl="0" indent="0" algn="l" rtl="0">
              <a:lnSpc>
                <a:spcPct val="123260"/>
              </a:lnSpc>
              <a:spcBef>
                <a:spcPts val="600"/>
              </a:spcBef>
              <a:spcAft>
                <a:spcPts val="600"/>
              </a:spcAft>
              <a:buNone/>
            </a:pPr>
            <a:endParaRPr>
              <a:solidFill>
                <a:srgbClr val="333333"/>
              </a:solidFill>
              <a:latin typeface="Georgia"/>
              <a:ea typeface="Georgia"/>
              <a:cs typeface="Georgia"/>
              <a:sym typeface="Georgia"/>
            </a:endParaRPr>
          </a:p>
        </p:txBody>
      </p:sp>
      <p:sp>
        <p:nvSpPr>
          <p:cNvPr id="335" name="Google Shape;335;p20"/>
          <p:cNvSpPr txBox="1"/>
          <p:nvPr/>
        </p:nvSpPr>
        <p:spPr>
          <a:xfrm>
            <a:off x="5065575" y="1662550"/>
            <a:ext cx="49875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pic>
        <p:nvPicPr>
          <p:cNvPr id="336" name="Google Shape;336;p20"/>
          <p:cNvPicPr preferRelativeResize="0"/>
          <p:nvPr/>
        </p:nvPicPr>
        <p:blipFill>
          <a:blip r:embed="rId4">
            <a:alphaModFix/>
          </a:blip>
          <a:stretch>
            <a:fillRect/>
          </a:stretch>
        </p:blipFill>
        <p:spPr>
          <a:xfrm>
            <a:off x="5316675" y="1384175"/>
            <a:ext cx="3099950" cy="300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8D7"/>
        </a:solidFill>
        <a:effectLst/>
      </p:bgPr>
    </p:bg>
    <p:spTree>
      <p:nvGrpSpPr>
        <p:cNvPr id="1" name="Shape 340"/>
        <p:cNvGrpSpPr/>
        <p:nvPr/>
      </p:nvGrpSpPr>
      <p:grpSpPr>
        <a:xfrm>
          <a:off x="0" y="0"/>
          <a:ext cx="0" cy="0"/>
          <a:chOff x="0" y="0"/>
          <a:chExt cx="0" cy="0"/>
        </a:xfrm>
      </p:grpSpPr>
      <p:sp>
        <p:nvSpPr>
          <p:cNvPr id="341" name="Google Shape;341;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latin typeface="EB Garamond"/>
                <a:ea typeface="EB Garamond"/>
                <a:cs typeface="EB Garamond"/>
                <a:sym typeface="EB Garamond"/>
              </a:rPr>
              <a:t>Autores y obras</a:t>
            </a:r>
            <a:r>
              <a:rPr lang="en" sz="3000">
                <a:solidFill>
                  <a:srgbClr val="000000"/>
                </a:solidFill>
                <a:latin typeface="EB Garamond"/>
                <a:ea typeface="EB Garamond"/>
                <a:cs typeface="EB Garamond"/>
                <a:sym typeface="EB Garamond"/>
              </a:rPr>
              <a:t> </a:t>
            </a:r>
            <a:r>
              <a:rPr lang="en"/>
              <a:t>  </a:t>
            </a:r>
            <a:endParaRPr sz="1200"/>
          </a:p>
        </p:txBody>
      </p:sp>
      <p:sp>
        <p:nvSpPr>
          <p:cNvPr id="342" name="Google Shape;342;p21"/>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0" lvl="0" indent="0" algn="l" rtl="0">
              <a:lnSpc>
                <a:spcPct val="123260"/>
              </a:lnSpc>
              <a:spcBef>
                <a:spcPts val="600"/>
              </a:spcBef>
              <a:spcAft>
                <a:spcPts val="0"/>
              </a:spcAft>
              <a:buNone/>
            </a:pPr>
            <a:endParaRPr sz="2400">
              <a:solidFill>
                <a:srgbClr val="333333"/>
              </a:solidFill>
              <a:latin typeface="EB Garamond Regular"/>
              <a:ea typeface="EB Garamond Regular"/>
              <a:cs typeface="EB Garamond Regular"/>
              <a:sym typeface="EB Garamond Regular"/>
            </a:endParaRPr>
          </a:p>
          <a:p>
            <a:pPr marL="0" lvl="0" indent="0" algn="l" rtl="0">
              <a:lnSpc>
                <a:spcPct val="123260"/>
              </a:lnSpc>
              <a:spcBef>
                <a:spcPts val="600"/>
              </a:spcBef>
              <a:spcAft>
                <a:spcPts val="600"/>
              </a:spcAft>
              <a:buNone/>
            </a:pPr>
            <a:endParaRPr>
              <a:solidFill>
                <a:srgbClr val="333333"/>
              </a:solidFill>
              <a:latin typeface="Georgia"/>
              <a:ea typeface="Georgia"/>
              <a:cs typeface="Georgia"/>
              <a:sym typeface="Georgia"/>
            </a:endParaRPr>
          </a:p>
        </p:txBody>
      </p:sp>
      <p:sp>
        <p:nvSpPr>
          <p:cNvPr id="343" name="Google Shape;343;p21"/>
          <p:cNvSpPr txBox="1"/>
          <p:nvPr/>
        </p:nvSpPr>
        <p:spPr>
          <a:xfrm>
            <a:off x="5065575" y="1662550"/>
            <a:ext cx="49875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344" name="Google Shape;344;p21"/>
          <p:cNvSpPr txBox="1">
            <a:spLocks noGrp="1"/>
          </p:cNvSpPr>
          <p:nvPr>
            <p:ph type="body" idx="2"/>
          </p:nvPr>
        </p:nvSpPr>
        <p:spPr>
          <a:xfrm>
            <a:off x="4734300" y="1597875"/>
            <a:ext cx="4141200" cy="31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000000"/>
                </a:solidFill>
                <a:latin typeface="EB Garamond"/>
                <a:ea typeface="EB Garamond"/>
                <a:cs typeface="EB Garamond"/>
                <a:sym typeface="EB Garamond"/>
              </a:rPr>
              <a:t>Santa Teresa de Jesús</a:t>
            </a:r>
            <a:endParaRPr sz="2600" b="1">
              <a:solidFill>
                <a:srgbClr val="000000"/>
              </a:solidFill>
              <a:latin typeface="EB Garamond"/>
              <a:ea typeface="EB Garamond"/>
              <a:cs typeface="EB Garamond"/>
              <a:sym typeface="EB Garamond"/>
            </a:endParaRPr>
          </a:p>
          <a:p>
            <a:pPr marL="457200" lvl="0" indent="-381000" algn="l" rtl="0">
              <a:spcBef>
                <a:spcPts val="160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Vuestra soy, para vos nací</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Camino a la perfección</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Vivo sin vivir en mí</a:t>
            </a:r>
            <a:endParaRPr sz="2400">
              <a:solidFill>
                <a:srgbClr val="000000"/>
              </a:solidFill>
              <a:latin typeface="EB Garamond Regular"/>
              <a:ea typeface="EB Garamond Regular"/>
              <a:cs typeface="EB Garamond Regular"/>
              <a:sym typeface="EB Garamond Regular"/>
            </a:endParaRPr>
          </a:p>
          <a:p>
            <a:pPr marL="457200" lvl="0" indent="-381000" algn="l" rtl="0">
              <a:spcBef>
                <a:spcPts val="0"/>
              </a:spcBef>
              <a:spcAft>
                <a:spcPts val="0"/>
              </a:spcAft>
              <a:buClr>
                <a:srgbClr val="000000"/>
              </a:buClr>
              <a:buSzPts val="2400"/>
              <a:buFont typeface="EB Garamond Regular"/>
              <a:buChar char="★"/>
            </a:pPr>
            <a:r>
              <a:rPr lang="en" sz="2400">
                <a:solidFill>
                  <a:srgbClr val="000000"/>
                </a:solidFill>
                <a:latin typeface="EB Garamond Regular"/>
                <a:ea typeface="EB Garamond Regular"/>
                <a:cs typeface="EB Garamond Regular"/>
                <a:sym typeface="EB Garamond Regular"/>
              </a:rPr>
              <a:t>Yo toda me entregué y dí</a:t>
            </a:r>
            <a:endParaRPr sz="2400">
              <a:solidFill>
                <a:srgbClr val="000000"/>
              </a:solidFill>
              <a:latin typeface="EB Garamond Regular"/>
              <a:ea typeface="EB Garamond Regular"/>
              <a:cs typeface="EB Garamond Regular"/>
              <a:sym typeface="EB Garamond Regular"/>
            </a:endParaRPr>
          </a:p>
        </p:txBody>
      </p:sp>
      <p:pic>
        <p:nvPicPr>
          <p:cNvPr id="345" name="Google Shape;345;p21"/>
          <p:cNvPicPr preferRelativeResize="0"/>
          <p:nvPr/>
        </p:nvPicPr>
        <p:blipFill>
          <a:blip r:embed="rId3">
            <a:alphaModFix/>
          </a:blip>
          <a:stretch>
            <a:fillRect/>
          </a:stretch>
        </p:blipFill>
        <p:spPr>
          <a:xfrm>
            <a:off x="935175" y="1714500"/>
            <a:ext cx="3160575" cy="3013376"/>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On-screen Show (16:9)</PresentationFormat>
  <Paragraphs>117</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Nunito</vt:lpstr>
      <vt:lpstr>Caveat</vt:lpstr>
      <vt:lpstr>Verdana</vt:lpstr>
      <vt:lpstr>Merriweather</vt:lpstr>
      <vt:lpstr>Georgia</vt:lpstr>
      <vt:lpstr>Maven Pro</vt:lpstr>
      <vt:lpstr>Lobster</vt:lpstr>
      <vt:lpstr>Arial</vt:lpstr>
      <vt:lpstr>EB Garamond</vt:lpstr>
      <vt:lpstr>Open Sans</vt:lpstr>
      <vt:lpstr>EB Garamond Regular</vt:lpstr>
      <vt:lpstr>Momentum</vt:lpstr>
      <vt:lpstr>El Misticismo</vt:lpstr>
      <vt:lpstr>El Misticismo literario</vt:lpstr>
      <vt:lpstr>Contexto historico</vt:lpstr>
      <vt:lpstr>Las tres Vías </vt:lpstr>
      <vt:lpstr>Los rasgos y características  </vt:lpstr>
      <vt:lpstr>Los rasgos y características </vt:lpstr>
      <vt:lpstr>Autores y obras  </vt:lpstr>
      <vt:lpstr>Autores y obras </vt:lpstr>
      <vt:lpstr>Autores y obras   </vt:lpstr>
      <vt:lpstr>P O E M A   </vt:lpstr>
      <vt:lpstr>Analisis del poema   Tema Central: relata que por el amor de Dios fue capaz de renunciar a todo lo que se le inculcó, lo enamorado y satisfecho que está su corazón por tener solo a Dios en su existir.  Caracteristicas: felicidad, fe, vivencia y experiencias espirituales.  Mensaje: Cuando amas a Dios vivirás una vida satisfecha y tranquila a pesar de cualquier desequilibrio y etapas de la vida, porque Dios es amor. </vt:lpstr>
      <vt:lpstr>Conclusión</vt:lpstr>
      <vt:lpstr>PowerPoint Presentation</vt:lpstr>
      <vt:lpstr>PowerPoint Presentation</vt:lpstr>
      <vt:lpstr>Trabajo Citado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Misticismo</dc:title>
  <dc:creator>Veronica Soto-Izarraras</dc:creator>
  <cp:lastModifiedBy>Veronica Soto-Izarraras</cp:lastModifiedBy>
  <cp:revision>1</cp:revision>
  <dcterms:modified xsi:type="dcterms:W3CDTF">2019-12-06T19:23:19Z</dcterms:modified>
</cp:coreProperties>
</file>